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2" r:id="rId2"/>
    <p:sldId id="263" r:id="rId3"/>
    <p:sldId id="281" r:id="rId4"/>
    <p:sldId id="268" r:id="rId5"/>
    <p:sldId id="287" r:id="rId6"/>
    <p:sldId id="288" r:id="rId7"/>
    <p:sldId id="305" r:id="rId8"/>
    <p:sldId id="289" r:id="rId9"/>
    <p:sldId id="298" r:id="rId10"/>
    <p:sldId id="342" r:id="rId11"/>
    <p:sldId id="291" r:id="rId12"/>
    <p:sldId id="293" r:id="rId13"/>
    <p:sldId id="311" r:id="rId14"/>
    <p:sldId id="304" r:id="rId15"/>
    <p:sldId id="309" r:id="rId16"/>
    <p:sldId id="292" r:id="rId17"/>
    <p:sldId id="294" r:id="rId18"/>
    <p:sldId id="290" r:id="rId19"/>
    <p:sldId id="302" r:id="rId20"/>
    <p:sldId id="337" r:id="rId21"/>
    <p:sldId id="329" r:id="rId22"/>
    <p:sldId id="325" r:id="rId23"/>
    <p:sldId id="314" r:id="rId24"/>
    <p:sldId id="303" r:id="rId25"/>
    <p:sldId id="313" r:id="rId26"/>
    <p:sldId id="296" r:id="rId27"/>
    <p:sldId id="297" r:id="rId28"/>
    <p:sldId id="299" r:id="rId29"/>
    <p:sldId id="324" r:id="rId30"/>
    <p:sldId id="300" r:id="rId31"/>
    <p:sldId id="301" r:id="rId32"/>
    <p:sldId id="343" r:id="rId33"/>
    <p:sldId id="344" r:id="rId34"/>
    <p:sldId id="315" r:id="rId35"/>
    <p:sldId id="334" r:id="rId36"/>
    <p:sldId id="335" r:id="rId37"/>
    <p:sldId id="345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E23"/>
    <a:srgbClr val="150765"/>
    <a:srgbClr val="120765"/>
    <a:srgbClr val="2B9F12"/>
    <a:srgbClr val="2CF518"/>
    <a:srgbClr val="0800FE"/>
    <a:srgbClr val="0400FB"/>
    <a:srgbClr val="1C0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20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Relationship Id="rId2" Type="http://schemas.openxmlformats.org/officeDocument/2006/relationships/image" Target="../media/image8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8B39-E7D6-400F-BBE1-16586308C884}" type="datetimeFigureOut">
              <a:rPr lang="fr-FR" smtClean="0"/>
              <a:pPr/>
              <a:t>18/05/16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968B5-4E29-440D-9854-FC2D7443CC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2683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4485-2ACB-4277-A177-7602C49C3D73}" type="datetimeFigureOut">
              <a:rPr lang="fr-FR" smtClean="0"/>
              <a:pPr/>
              <a:t>18/05/16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75CE5-1D4F-4D1A-83B0-77A99E86E8B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8558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Answer</a:t>
            </a:r>
            <a:r>
              <a:rPr lang="fr-FR" dirty="0" smtClean="0"/>
              <a:t>  :</a:t>
            </a:r>
            <a:r>
              <a:rPr lang="fr-FR" baseline="0" dirty="0" smtClean="0"/>
              <a:t> 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617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Fast</a:t>
            </a:r>
            <a:r>
              <a:rPr lang="fr-FR" dirty="0" smtClean="0"/>
              <a:t> </a:t>
            </a:r>
            <a:r>
              <a:rPr lang="fr-FR" dirty="0" err="1" smtClean="0"/>
              <a:t>recovery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</a:t>
            </a:r>
            <a:r>
              <a:rPr lang="fr-FR" baseline="0" dirty="0" smtClean="0"/>
              <a:t> extra pulse to </a:t>
            </a:r>
            <a:r>
              <a:rPr lang="fr-FR" baseline="0" dirty="0" err="1" smtClean="0"/>
              <a:t>accelarate</a:t>
            </a:r>
            <a:r>
              <a:rPr lang="fr-FR" baseline="0" dirty="0" smtClean="0"/>
              <a:t> of the longitudinal </a:t>
            </a:r>
            <a:r>
              <a:rPr lang="fr-FR" baseline="0" dirty="0" err="1" smtClean="0"/>
              <a:t>magnetisation</a:t>
            </a:r>
            <a:r>
              <a:rPr lang="fr-FR" baseline="0" dirty="0" smtClean="0"/>
              <a:t> back to the longitudinal axis </a:t>
            </a:r>
            <a:r>
              <a:rPr lang="fr-FR" baseline="0" dirty="0" err="1" smtClean="0"/>
              <a:t>instead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relying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solely</a:t>
            </a:r>
            <a:r>
              <a:rPr lang="fr-FR" baseline="0" dirty="0" smtClean="0"/>
              <a:t> on T1 relaxation for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recovery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Fluid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highlighted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feature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parallele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imaging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Fasting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during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3-6h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prior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the exam to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fluid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in the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stomach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bowelincrease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gallbladre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distension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duoenal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motion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Follow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up of a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choledocal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cyst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in a 78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years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old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female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Fasting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during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3-6h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prior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the exam to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fluid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in the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stomach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bowelincrease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gallbladre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distension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duoenal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motion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To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caracteriez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liver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nodule,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moderate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high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signal T2 for met</a:t>
            </a:r>
            <a:endParaRPr lang="fr-FR" b="1" baseline="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000090"/>
                </a:solidFill>
              </a:rPr>
              <a:t>IPMN ++ = TIPMP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853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Fasting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during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3-6h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prior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the exam to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seceetion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fluid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in the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stomach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duodenum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boweli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ncrease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gallblader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distension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duoenal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motion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Fasting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during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3-6h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prior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the exam to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fluid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in the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stomach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bowelincrease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gallbladre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distension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duoenal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motion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baseline="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No phase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wrap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: une option pour supprimer le repliement on diminue le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sigan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sur bruit. Autre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methode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augmenter le champs.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Fasting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during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3-6h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prior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the exam to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fluid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in the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stomach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bowelincrease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gallbladre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distension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duoenal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motion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baseline="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No phase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wrap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: une option pour supprimer le repliement on diminue le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sigan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sur bruit. Autre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methode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augmenter le champs.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Fasting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during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3-6h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prior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the exam to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fluid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in the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stomach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bowelincrease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gallbladre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distension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duoenal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motion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Technique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acquisition de la moitié du plan de fournier  avec un facteur turbo plus important (le double que à te court), que le signal des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liquid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qui stagnent car seul les derniers protons à se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dephaser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donneront du signal.</a:t>
            </a: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fr-FR" dirty="0" smtClean="0"/>
              <a:t>A chaque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apnee</a:t>
            </a:r>
            <a:r>
              <a:rPr lang="fr-FR" baseline="0" dirty="0" smtClean="0"/>
              <a:t> une impulsion de </a:t>
            </a:r>
            <a:r>
              <a:rPr lang="fr-FR" baseline="0" dirty="0" err="1" smtClean="0"/>
              <a:t>radiofrequence</a:t>
            </a:r>
            <a:r>
              <a:rPr lang="fr-FR" baseline="0" dirty="0" smtClean="0"/>
              <a:t> est envoyé  2s on attend 4 s le </a:t>
            </a:r>
            <a:r>
              <a:rPr lang="fr-FR" baseline="0" dirty="0" err="1" smtClean="0"/>
              <a:t>rephasage</a:t>
            </a:r>
            <a:r>
              <a:rPr lang="fr-FR" baseline="0" dirty="0" smtClean="0"/>
              <a:t> puis nouvelle impulsion de </a:t>
            </a:r>
            <a:r>
              <a:rPr lang="fr-FR" baseline="0" dirty="0" err="1" smtClean="0"/>
              <a:t>radiofrequence</a:t>
            </a:r>
            <a:r>
              <a:rPr lang="fr-FR" baseline="0" dirty="0" smtClean="0"/>
              <a:t>.</a:t>
            </a:r>
          </a:p>
          <a:p>
            <a:r>
              <a:rPr lang="fr-FR" sz="1200" dirty="0" smtClean="0"/>
              <a:t>Dilatation </a:t>
            </a:r>
            <a:r>
              <a:rPr lang="fr-FR" sz="1200" dirty="0" err="1" smtClean="0"/>
              <a:t>bicanalaire</a:t>
            </a:r>
            <a:r>
              <a:rPr lang="fr-FR" sz="1200" dirty="0" smtClean="0"/>
              <a:t> avec </a:t>
            </a:r>
            <a:r>
              <a:rPr lang="fr-FR" sz="1200" dirty="0" err="1" smtClean="0"/>
              <a:t>pancréatopathie</a:t>
            </a:r>
            <a:r>
              <a:rPr lang="fr-FR" sz="1200" dirty="0" smtClean="0"/>
              <a:t> obstructive en amont (dilatation en flammèches de canaux secondaires)</a:t>
            </a:r>
          </a:p>
          <a:p>
            <a:r>
              <a:rPr lang="fr-FR" sz="1200" dirty="0" err="1" smtClean="0"/>
              <a:t>Interet</a:t>
            </a:r>
            <a:r>
              <a:rPr lang="fr-FR" sz="1200" baseline="0" dirty="0" smtClean="0"/>
              <a:t> d’avoir des coupes </a:t>
            </a:r>
            <a:r>
              <a:rPr lang="fr-FR" sz="1200" baseline="0" dirty="0" err="1" smtClean="0"/>
              <a:t>epaisses</a:t>
            </a:r>
            <a:r>
              <a:rPr lang="fr-FR" sz="1200" baseline="0" dirty="0" smtClean="0"/>
              <a:t> car le signal diminue avec le TE.</a:t>
            </a:r>
            <a:endParaRPr lang="fr-FR" sz="1200" dirty="0" smtClean="0"/>
          </a:p>
          <a:p>
            <a:r>
              <a:rPr lang="fr-FR" sz="1200" b="1" dirty="0" smtClean="0"/>
              <a:t>-&gt;</a:t>
            </a:r>
            <a:r>
              <a:rPr lang="fr-FR" sz="1200" dirty="0" smtClean="0"/>
              <a:t> </a:t>
            </a:r>
            <a:r>
              <a:rPr lang="fr-FR" sz="1200" b="1" dirty="0" smtClean="0"/>
              <a:t>Adénocarcinome du crochet du pancréas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Fasting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during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3-6h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prior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the exam to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fluid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in the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stomach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bowelincrease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gallbladre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distension and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reduce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baseline="0" dirty="0" err="1" smtClean="0">
                <a:solidFill>
                  <a:srgbClr val="000090"/>
                </a:solidFill>
                <a:latin typeface="Arial"/>
                <a:cs typeface="Arial"/>
              </a:rPr>
              <a:t>duoenal</a:t>
            </a:r>
            <a:r>
              <a:rPr lang="fr-FR" b="1" baseline="0" dirty="0" smtClean="0">
                <a:solidFill>
                  <a:srgbClr val="000090"/>
                </a:solidFill>
                <a:latin typeface="Arial"/>
                <a:cs typeface="Arial"/>
              </a:rPr>
              <a:t> motion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3953-1A23-4F2E-8F61-527B723870C4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B4DF-5E6B-4607-90EC-7B092583EF96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7382-4D17-482A-9935-E94756A74D1D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181E-1D06-4851-9C91-237F950C87BE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EA10-8668-471C-B6A5-91234F158F1F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1E9A-735F-49E9-829E-AC23189F39B6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FC9-DD53-49C5-B3B4-844354ED499E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8E9A-29BD-4D98-8062-97064F999A4F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239-39CA-415E-8171-3CD3DD50FFF9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253-EFF6-427B-BF67-560AD0226588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6D20-E158-4E2B-A73A-0078886ED7E2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CC05-7679-4535-B356-A0AF9A4C0AA4}" type="datetime1">
              <a:rPr lang="fr-FR" smtClean="0"/>
              <a:pPr/>
              <a:t>18/05/16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microsoft.com/office/2007/relationships/hdphoto" Target="../media/hdphoto3.wdp"/><Relationship Id="rId5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jpe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jpeg"/><Relationship Id="rId5" Type="http://schemas.openxmlformats.org/officeDocument/2006/relationships/image" Target="../media/image73.jpeg"/><Relationship Id="rId6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6" Type="http://schemas.openxmlformats.org/officeDocument/2006/relationships/image" Target="../media/image78.jpeg"/><Relationship Id="rId7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5" Type="http://schemas.openxmlformats.org/officeDocument/2006/relationships/image" Target="../media/image83.jpeg"/><Relationship Id="rId6" Type="http://schemas.openxmlformats.org/officeDocument/2006/relationships/image" Target="../media/image84.jpeg"/><Relationship Id="rId7" Type="http://schemas.openxmlformats.org/officeDocument/2006/relationships/image" Target="../media/image85.jpeg"/><Relationship Id="rId8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88.emf"/><Relationship Id="rId5" Type="http://schemas.openxmlformats.org/officeDocument/2006/relationships/image" Target="../media/image88.emf"/><Relationship Id="rId6" Type="http://schemas.openxmlformats.org/officeDocument/2006/relationships/image" Target="../media/image89.emf"/><Relationship Id="rId7" Type="http://schemas.openxmlformats.org/officeDocument/2006/relationships/image" Target="../media/image8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  <a:solidFill>
            <a:srgbClr val="7F7F7F"/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rgbClr val="1C0569"/>
                </a:solidFill>
              </a:rPr>
              <a:t>MR of </a:t>
            </a:r>
            <a:r>
              <a:rPr lang="fr-FR" dirty="0" err="1">
                <a:solidFill>
                  <a:srgbClr val="1C0569"/>
                </a:solidFill>
              </a:rPr>
              <a:t>Pancreas</a:t>
            </a:r>
            <a:r>
              <a:rPr lang="fr-FR" dirty="0">
                <a:solidFill>
                  <a:srgbClr val="1C0569"/>
                </a:solidFill>
              </a:rPr>
              <a:t> and </a:t>
            </a:r>
            <a:r>
              <a:rPr lang="fr-FR" dirty="0" err="1">
                <a:solidFill>
                  <a:srgbClr val="1C0569"/>
                </a:solidFill>
              </a:rPr>
              <a:t>biliary</a:t>
            </a:r>
            <a:r>
              <a:rPr lang="fr-FR" dirty="0">
                <a:solidFill>
                  <a:srgbClr val="1C0569"/>
                </a:solidFill>
              </a:rPr>
              <a:t> Imaging : How I </a:t>
            </a:r>
            <a:r>
              <a:rPr lang="fr-FR" dirty="0" smtClean="0">
                <a:solidFill>
                  <a:srgbClr val="1C0569"/>
                </a:solidFill>
              </a:rPr>
              <a:t>do </a:t>
            </a:r>
            <a:r>
              <a:rPr lang="fr-FR" dirty="0" err="1" smtClean="0">
                <a:solidFill>
                  <a:srgbClr val="1C0569"/>
                </a:solidFill>
              </a:rPr>
              <a:t>it</a:t>
            </a:r>
            <a:r>
              <a:rPr lang="fr-FR" dirty="0">
                <a:solidFill>
                  <a:srgbClr val="1C0569"/>
                </a:solidFill>
              </a:rPr>
              <a:t>? </a:t>
            </a:r>
            <a:r>
              <a:rPr lang="fr-FR" dirty="0" smtClean="0">
                <a:solidFill>
                  <a:srgbClr val="1C0569"/>
                </a:solidFill>
              </a:rPr>
              <a:t>:</a:t>
            </a:r>
            <a:endParaRPr lang="fr-FR" dirty="0">
              <a:solidFill>
                <a:srgbClr val="1C0569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Dr Isabelle Boulay-Coletta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Dr Marc </a:t>
            </a:r>
            <a:r>
              <a:rPr lang="fr-FR" dirty="0" err="1" smtClean="0">
                <a:solidFill>
                  <a:schemeClr val="tx1"/>
                </a:solidFill>
              </a:rPr>
              <a:t>Zins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000" dirty="0" smtClean="0"/>
              <a:t>Saint Joseph </a:t>
            </a:r>
            <a:r>
              <a:rPr lang="fr-FR" sz="2000" dirty="0" err="1" smtClean="0"/>
              <a:t>Hospital</a:t>
            </a:r>
            <a:r>
              <a:rPr lang="fr-FR" sz="2000" dirty="0" smtClean="0"/>
              <a:t>, Paris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/>
              <a:t>Basics Of MRI : How I Do It?  AFIIM -ISRA 2016</a:t>
            </a:r>
            <a:endParaRPr lang="fr-BE" b="1" i="1" dirty="0"/>
          </a:p>
        </p:txBody>
      </p:sp>
      <p:pic>
        <p:nvPicPr>
          <p:cNvPr id="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2799"/>
            <a:ext cx="1443536" cy="9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paris_14e_hopital_Saint_jose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9013" y="5364202"/>
            <a:ext cx="2594987" cy="14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97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0" y="1916832"/>
            <a:ext cx="8934499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 smtClean="0">
              <a:latin typeface="Arial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Arial" charset="0"/>
              </a:rPr>
              <a:t>Acute </a:t>
            </a:r>
            <a:r>
              <a:rPr lang="fr-FR" sz="2800" dirty="0" err="1" smtClean="0">
                <a:solidFill>
                  <a:srgbClr val="FFFF00"/>
                </a:solidFill>
                <a:latin typeface="Arial" charset="0"/>
              </a:rPr>
              <a:t>pancreatitis</a:t>
            </a:r>
            <a:endParaRPr lang="fr-FR" sz="2800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fr-FR" sz="2400" dirty="0" smtClean="0">
              <a:latin typeface="Arial" charset="0"/>
            </a:endParaRPr>
          </a:p>
          <a:p>
            <a:pPr lvl="1"/>
            <a:r>
              <a:rPr lang="fr-FR" sz="2000" dirty="0" smtClean="0"/>
              <a:t>ANC</a:t>
            </a:r>
            <a:endParaRPr lang="fr-FR" sz="1600" dirty="0"/>
          </a:p>
          <a:p>
            <a:pPr marL="457200" lvl="1" indent="0">
              <a:buNone/>
            </a:pPr>
            <a:r>
              <a:rPr lang="fr-FR" sz="2000" dirty="0" smtClean="0"/>
              <a:t> (acute </a:t>
            </a:r>
            <a:r>
              <a:rPr lang="fr-FR" sz="2000" dirty="0" err="1" smtClean="0"/>
              <a:t>necrosing</a:t>
            </a:r>
            <a:r>
              <a:rPr lang="fr-FR" sz="2000" dirty="0" smtClean="0"/>
              <a:t> collection)</a:t>
            </a:r>
          </a:p>
          <a:p>
            <a:pPr marL="457200" lvl="1" indent="0">
              <a:buNone/>
            </a:pPr>
            <a:endParaRPr lang="fr-FR" sz="1600" dirty="0" smtClean="0">
              <a:latin typeface="Arial" charset="0"/>
            </a:endParaRPr>
          </a:p>
          <a:p>
            <a:pPr lvl="1"/>
            <a:endParaRPr lang="fr-FR" sz="1600" dirty="0">
              <a:latin typeface="Arial" charset="0"/>
            </a:endParaRPr>
          </a:p>
          <a:p>
            <a:pPr lvl="1"/>
            <a:r>
              <a:rPr lang="fr-FR" sz="1600" dirty="0" smtClean="0">
                <a:latin typeface="Arial" charset="0"/>
              </a:rPr>
              <a:t>WON (</a:t>
            </a:r>
            <a:r>
              <a:rPr lang="fr-FR" sz="2000" dirty="0" err="1" smtClean="0">
                <a:latin typeface="Arial" charset="0"/>
              </a:rPr>
              <a:t>wall</a:t>
            </a:r>
            <a:r>
              <a:rPr lang="fr-FR" sz="2000" dirty="0" smtClean="0">
                <a:latin typeface="Arial" charset="0"/>
              </a:rPr>
              <a:t>  off </a:t>
            </a:r>
            <a:r>
              <a:rPr lang="fr-FR" sz="2000" dirty="0" err="1" smtClean="0">
                <a:latin typeface="Arial" charset="0"/>
              </a:rPr>
              <a:t>necrois</a:t>
            </a:r>
            <a:r>
              <a:rPr lang="fr-FR" sz="2000" dirty="0" smtClean="0">
                <a:latin typeface="Arial" charset="0"/>
              </a:rPr>
              <a:t>)</a:t>
            </a:r>
          </a:p>
          <a:p>
            <a:pPr marL="0" indent="0">
              <a:buNone/>
            </a:pPr>
            <a:r>
              <a:rPr lang="fr-FR" sz="2000" dirty="0">
                <a:latin typeface="Arial" charset="0"/>
              </a:rPr>
              <a:t>	</a:t>
            </a:r>
            <a:r>
              <a:rPr lang="fr-FR" sz="2000" dirty="0" smtClean="0">
                <a:latin typeface="ＭＳ ゴシック"/>
                <a:ea typeface="ＭＳ ゴシック"/>
                <a:cs typeface="ＭＳ ゴシック"/>
              </a:rPr>
              <a:t>≠pseudo </a:t>
            </a:r>
            <a:r>
              <a:rPr lang="fr-FR" sz="2000" dirty="0" err="1" smtClean="0">
                <a:latin typeface="ＭＳ ゴシック"/>
                <a:ea typeface="ＭＳ ゴシック"/>
                <a:cs typeface="ＭＳ ゴシック"/>
              </a:rPr>
              <a:t>cyst</a:t>
            </a:r>
            <a:endParaRPr lang="fr-FR" sz="2000" b="1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8316416" cy="1261884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lvl="1"/>
            <a:r>
              <a:rPr lang="en-US" sz="2800" dirty="0" smtClean="0">
                <a:solidFill>
                  <a:srgbClr val="1C0569"/>
                </a:solidFill>
                <a:latin typeface="Arial" charset="0"/>
                <a:cs typeface="Arial" charset="0"/>
              </a:rPr>
              <a:t>2D MR </a:t>
            </a:r>
            <a:r>
              <a:rPr lang="en-US" sz="2800" dirty="0" err="1">
                <a:solidFill>
                  <a:srgbClr val="1C0569"/>
                </a:solidFill>
                <a:latin typeface="Arial" charset="0"/>
                <a:cs typeface="Arial" charset="0"/>
              </a:rPr>
              <a:t>Cholangiopancreatography</a:t>
            </a: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Half Fourier acquisition single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shot Short TE: 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Useful for</a:t>
            </a:r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488668"/>
            <a:ext cx="429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Basics Of </a:t>
            </a:r>
            <a:r>
              <a:rPr lang="en-US" dirty="0" err="1"/>
              <a:t>MRI:How</a:t>
            </a:r>
            <a:r>
              <a:rPr lang="en-US" dirty="0"/>
              <a:t> I Do It  AFIIM -ISRA 2016</a:t>
            </a:r>
            <a:endParaRPr lang="fr-B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24229" r="28258" b="19524"/>
          <a:stretch>
            <a:fillRect/>
          </a:stretch>
        </p:blipFill>
        <p:spPr bwMode="auto">
          <a:xfrm>
            <a:off x="3419872" y="2564904"/>
            <a:ext cx="2273250" cy="17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17778" r="22388" b="20316"/>
          <a:stretch/>
        </p:blipFill>
        <p:spPr bwMode="auto">
          <a:xfrm>
            <a:off x="5940152" y="2636912"/>
            <a:ext cx="2688729" cy="16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73251" y="2276872"/>
            <a:ext cx="217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FF00"/>
                </a:solidFill>
              </a:rPr>
              <a:t>Courtesy</a:t>
            </a:r>
            <a:r>
              <a:rPr lang="fr-FR" dirty="0">
                <a:solidFill>
                  <a:srgbClr val="FFFF00"/>
                </a:solidFill>
              </a:rPr>
              <a:t> AM </a:t>
            </a:r>
            <a:r>
              <a:rPr lang="fr-FR" dirty="0" err="1">
                <a:solidFill>
                  <a:srgbClr val="FFFF00"/>
                </a:solidFill>
              </a:rPr>
              <a:t>Chuong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27984" y="2204864"/>
            <a:ext cx="11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&lt; 4 </a:t>
            </a:r>
            <a:r>
              <a:rPr lang="fr-FR" dirty="0" err="1" smtClean="0"/>
              <a:t>weeks</a:t>
            </a:r>
            <a:endParaRPr lang="fr-F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23372" r="29683" b="22676"/>
          <a:stretch>
            <a:fillRect/>
          </a:stretch>
        </p:blipFill>
        <p:spPr bwMode="auto">
          <a:xfrm>
            <a:off x="3491880" y="4437112"/>
            <a:ext cx="2125687" cy="169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17621" r="21388" b="23321"/>
          <a:stretch/>
        </p:blipFill>
        <p:spPr bwMode="auto">
          <a:xfrm>
            <a:off x="6083427" y="4509121"/>
            <a:ext cx="252102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004048" y="6023029"/>
            <a:ext cx="4154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45 </a:t>
            </a:r>
            <a:r>
              <a:rPr lang="fr-FR" dirty="0" err="1"/>
              <a:t>yrs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male, acute </a:t>
            </a:r>
            <a:r>
              <a:rPr lang="fr-FR" dirty="0" err="1"/>
              <a:t>pancreatitis</a:t>
            </a:r>
            <a:r>
              <a:rPr lang="fr-FR" dirty="0"/>
              <a:t>; Day 32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16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2348880"/>
            <a:ext cx="8892480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latin typeface="Arial" charset="0"/>
              </a:rPr>
              <a:t>	</a:t>
            </a: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2D Coronal view +++</a:t>
            </a: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T2 Turbo spin echo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dirty="0" smtClean="0">
                <a:latin typeface="Arial" charset="0"/>
                <a:cs typeface="Arial" charset="0"/>
              </a:rPr>
              <a:t>TR 6000 </a:t>
            </a:r>
            <a:r>
              <a:rPr lang="en-US" dirty="0" err="1" smtClean="0">
                <a:latin typeface="Arial" charset="0"/>
                <a:cs typeface="Arial" charset="0"/>
              </a:rPr>
              <a:t>ms</a:t>
            </a:r>
            <a:r>
              <a:rPr lang="en-US" dirty="0" smtClean="0">
                <a:latin typeface="Arial" charset="0"/>
                <a:cs typeface="Arial" charset="0"/>
              </a:rPr>
              <a:t>,  Long TE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1183 </a:t>
            </a:r>
            <a:r>
              <a:rPr lang="en-US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ms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&gt;&gt; high T2 weighted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                                                          &gt; only liquid images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Breath hold (2s) duration time 1.33 min (16 slices)</a:t>
            </a: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Thickness 20 mm </a:t>
            </a:r>
            <a:r>
              <a:rPr lang="en-US" sz="2400" dirty="0" err="1" smtClean="0">
                <a:latin typeface="Arial" charset="0"/>
                <a:cs typeface="Arial" charset="0"/>
              </a:rPr>
              <a:t>intersapce</a:t>
            </a:r>
            <a:r>
              <a:rPr lang="en-US" sz="2400" dirty="0" smtClean="0">
                <a:latin typeface="Arial" charset="0"/>
                <a:cs typeface="Arial" charset="0"/>
              </a:rPr>
              <a:t> 10 mm</a:t>
            </a:r>
          </a:p>
          <a:p>
            <a:pPr marL="457200" lvl="1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42" y="980728"/>
            <a:ext cx="6570582" cy="126188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00090"/>
                </a:solidFill>
                <a:latin typeface="Arial" charset="0"/>
                <a:cs typeface="Arial" charset="0"/>
              </a:rPr>
              <a:t>MR </a:t>
            </a:r>
            <a:r>
              <a:rPr lang="en-US" sz="2800" dirty="0" err="1">
                <a:solidFill>
                  <a:srgbClr val="000090"/>
                </a:solidFill>
                <a:latin typeface="Arial" charset="0"/>
                <a:cs typeface="Arial" charset="0"/>
              </a:rPr>
              <a:t>Cholangiopancreatography</a:t>
            </a: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Half Fourier acquisition single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shot</a:t>
            </a:r>
            <a:r>
              <a:rPr lang="fr-FR" b="1" dirty="0" smtClean="0">
                <a:latin typeface="Arial"/>
                <a:cs typeface="Arial"/>
              </a:rPr>
              <a:t>: long TE</a:t>
            </a:r>
          </a:p>
          <a:p>
            <a:pPr lvl="1"/>
            <a:r>
              <a:rPr lang="fr-FR" sz="2400" b="1" dirty="0" smtClean="0">
                <a:latin typeface="Arial"/>
                <a:cs typeface="Arial"/>
              </a:rPr>
              <a:t>SS FSE long TE, RARE, SS TSE long TE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19904" r="27646" b="17515"/>
          <a:stretch/>
        </p:blipFill>
        <p:spPr bwMode="auto">
          <a:xfrm>
            <a:off x="6516216" y="1844824"/>
            <a:ext cx="269979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8028384" y="1844824"/>
            <a:ext cx="122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2D Coronal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267744" y="6381328"/>
            <a:ext cx="429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Basics Of </a:t>
            </a:r>
            <a:r>
              <a:rPr lang="en-US" dirty="0" err="1"/>
              <a:t>MRI:How</a:t>
            </a:r>
            <a:r>
              <a:rPr lang="en-US" dirty="0"/>
              <a:t> I Do It  AFIIM -ISRA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1120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80728"/>
            <a:ext cx="8793903" cy="86177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fr-FR" sz="3200" dirty="0" err="1">
                <a:solidFill>
                  <a:srgbClr val="000090"/>
                </a:solidFill>
                <a:latin typeface="Arial" charset="0"/>
              </a:rPr>
              <a:t>O</a:t>
            </a:r>
            <a:r>
              <a:rPr lang="fr-FR" sz="3200" dirty="0" err="1" smtClean="0">
                <a:solidFill>
                  <a:srgbClr val="000090"/>
                </a:solidFill>
                <a:latin typeface="Arial" charset="0"/>
              </a:rPr>
              <a:t>ptional</a:t>
            </a:r>
            <a:r>
              <a:rPr lang="fr-FR" sz="3200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fr-FR" sz="2400" dirty="0" smtClean="0">
                <a:solidFill>
                  <a:srgbClr val="000090"/>
                </a:solidFill>
                <a:latin typeface="Arial" charset="0"/>
              </a:rPr>
              <a:t>MRCP: 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2D</a:t>
            </a:r>
            <a:r>
              <a:rPr lang="fr-FR" sz="2400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Radial </a:t>
            </a: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MR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Cholangiopancreatography</a:t>
            </a:r>
            <a:endParaRPr lang="en-US" sz="24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endParaRPr lang="fr-FR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1520" y="1988840"/>
            <a:ext cx="8892480" cy="3024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Radial 15  thick slab  of 20 mm centered on the </a:t>
            </a:r>
            <a:r>
              <a:rPr lang="en-US" dirty="0" err="1" smtClean="0">
                <a:latin typeface="Arial" charset="0"/>
                <a:cs typeface="Arial" charset="0"/>
              </a:rPr>
              <a:t>choledocal</a:t>
            </a:r>
            <a:r>
              <a:rPr lang="en-US" dirty="0" smtClean="0">
                <a:latin typeface="Arial" charset="0"/>
                <a:cs typeface="Arial" charset="0"/>
              </a:rPr>
              <a:t> duct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Breath hold: 2s Total acquisition time 1.30 min</a:t>
            </a:r>
          </a:p>
          <a:p>
            <a:pPr lvl="2">
              <a:lnSpc>
                <a:spcPct val="150000"/>
              </a:lnSpc>
            </a:pPr>
            <a:endParaRPr lang="en-US" sz="1600" b="1" dirty="0">
              <a:latin typeface="Arial" charset="0"/>
              <a:cs typeface="Arial" charset="0"/>
            </a:endParaRPr>
          </a:p>
          <a:p>
            <a:pPr lvl="2">
              <a:lnSpc>
                <a:spcPct val="150000"/>
              </a:lnSpc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2">
              <a:lnSpc>
                <a:spcPct val="150000"/>
              </a:lnSpc>
            </a:pPr>
            <a:endParaRPr lang="en-US" sz="1600" b="1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pic>
        <p:nvPicPr>
          <p:cNvPr id="5" name="Image 4" descr="ln0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27665" r="8074" b="22035"/>
          <a:stretch/>
        </p:blipFill>
        <p:spPr>
          <a:xfrm>
            <a:off x="3347864" y="3861048"/>
            <a:ext cx="2884736" cy="23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2" descr="petit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20703" r="23633" b="25098"/>
          <a:stretch>
            <a:fillRect/>
          </a:stretch>
        </p:blipFill>
        <p:spPr bwMode="auto">
          <a:xfrm>
            <a:off x="179388" y="923925"/>
            <a:ext cx="28702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 4" descr="petitcholangio3D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3" t="39079" r="50227" b="31229"/>
          <a:stretch>
            <a:fillRect/>
          </a:stretch>
        </p:blipFill>
        <p:spPr bwMode="auto">
          <a:xfrm>
            <a:off x="4929188" y="1285875"/>
            <a:ext cx="1428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age 5" descr="petitcholangio3D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t="39363" r="51862" b="34361"/>
          <a:stretch>
            <a:fillRect/>
          </a:stretch>
        </p:blipFill>
        <p:spPr bwMode="auto">
          <a:xfrm>
            <a:off x="3143250" y="1285875"/>
            <a:ext cx="1571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 6" descr="petitcholangio3D4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t="31953" r="53505" b="32739"/>
          <a:stretch>
            <a:fillRect/>
          </a:stretch>
        </p:blipFill>
        <p:spPr bwMode="auto">
          <a:xfrm>
            <a:off x="6572250" y="1285875"/>
            <a:ext cx="1428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7" descr="petitcholangio3D4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3" t="29668" r="51028" b="33092"/>
          <a:stretch>
            <a:fillRect/>
          </a:stretch>
        </p:blipFill>
        <p:spPr bwMode="auto">
          <a:xfrm>
            <a:off x="285750" y="4525963"/>
            <a:ext cx="1571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Image 8" descr="petitcholangio3D4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21127" r="39638" b="31445"/>
          <a:stretch>
            <a:fillRect/>
          </a:stretch>
        </p:blipFill>
        <p:spPr bwMode="auto">
          <a:xfrm>
            <a:off x="2000250" y="4500563"/>
            <a:ext cx="15716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 9" descr="petitcholangio3D4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t="35847" r="50819" b="33005"/>
          <a:stretch>
            <a:fillRect/>
          </a:stretch>
        </p:blipFill>
        <p:spPr bwMode="auto">
          <a:xfrm>
            <a:off x="3714750" y="4500563"/>
            <a:ext cx="1714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 10" descr="petitcholangio3D4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7" t="36041" r="51778" b="32709"/>
          <a:stretch>
            <a:fillRect/>
          </a:stretch>
        </p:blipFill>
        <p:spPr bwMode="auto">
          <a:xfrm>
            <a:off x="5572125" y="4500563"/>
            <a:ext cx="1571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Image 11" descr="petitcholangio3D4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36880" r="50253" b="31702"/>
          <a:stretch>
            <a:fillRect/>
          </a:stretch>
        </p:blipFill>
        <p:spPr bwMode="auto">
          <a:xfrm>
            <a:off x="7308850" y="4508500"/>
            <a:ext cx="1571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4714875" y="3786188"/>
            <a:ext cx="500063" cy="6429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4964113" y="3562350"/>
            <a:ext cx="412750" cy="323850"/>
          </a:xfrm>
          <a:custGeom>
            <a:avLst/>
            <a:gdLst>
              <a:gd name="connsiteX0" fmla="*/ 23037 w 412897"/>
              <a:gd name="connsiteY0" fmla="*/ 255181 h 324293"/>
              <a:gd name="connsiteX1" fmla="*/ 86832 w 412897"/>
              <a:gd name="connsiteY1" fmla="*/ 148856 h 324293"/>
              <a:gd name="connsiteX2" fmla="*/ 161260 w 412897"/>
              <a:gd name="connsiteY2" fmla="*/ 116958 h 324293"/>
              <a:gd name="connsiteX3" fmla="*/ 246320 w 412897"/>
              <a:gd name="connsiteY3" fmla="*/ 116958 h 324293"/>
              <a:gd name="connsiteX4" fmla="*/ 352646 w 412897"/>
              <a:gd name="connsiteY4" fmla="*/ 180753 h 324293"/>
              <a:gd name="connsiteX5" fmla="*/ 405809 w 412897"/>
              <a:gd name="connsiteY5" fmla="*/ 265814 h 324293"/>
              <a:gd name="connsiteX6" fmla="*/ 310116 w 412897"/>
              <a:gd name="connsiteY6" fmla="*/ 287079 h 324293"/>
              <a:gd name="connsiteX7" fmla="*/ 44302 w 412897"/>
              <a:gd name="connsiteY7" fmla="*/ 42530 h 324293"/>
              <a:gd name="connsiteX8" fmla="*/ 44302 w 412897"/>
              <a:gd name="connsiteY8" fmla="*/ 31898 h 32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897" h="324293">
                <a:moveTo>
                  <a:pt x="23037" y="255181"/>
                </a:moveTo>
                <a:cubicBezTo>
                  <a:pt x="43416" y="213537"/>
                  <a:pt x="63795" y="171893"/>
                  <a:pt x="86832" y="148856"/>
                </a:cubicBezTo>
                <a:cubicBezTo>
                  <a:pt x="109869" y="125819"/>
                  <a:pt x="134679" y="122274"/>
                  <a:pt x="161260" y="116958"/>
                </a:cubicBezTo>
                <a:cubicBezTo>
                  <a:pt x="187841" y="111642"/>
                  <a:pt x="214422" y="106325"/>
                  <a:pt x="246320" y="116958"/>
                </a:cubicBezTo>
                <a:cubicBezTo>
                  <a:pt x="278218" y="127591"/>
                  <a:pt x="326064" y="155944"/>
                  <a:pt x="352646" y="180753"/>
                </a:cubicBezTo>
                <a:cubicBezTo>
                  <a:pt x="379228" y="205562"/>
                  <a:pt x="412897" y="248093"/>
                  <a:pt x="405809" y="265814"/>
                </a:cubicBezTo>
                <a:cubicBezTo>
                  <a:pt x="398721" y="283535"/>
                  <a:pt x="370367" y="324293"/>
                  <a:pt x="310116" y="287079"/>
                </a:cubicBezTo>
                <a:cubicBezTo>
                  <a:pt x="249865" y="249865"/>
                  <a:pt x="88604" y="85060"/>
                  <a:pt x="44302" y="42530"/>
                </a:cubicBezTo>
                <a:cubicBezTo>
                  <a:pt x="0" y="0"/>
                  <a:pt x="22151" y="15949"/>
                  <a:pt x="44302" y="31898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497388" y="3487738"/>
            <a:ext cx="733425" cy="166687"/>
          </a:xfrm>
          <a:custGeom>
            <a:avLst/>
            <a:gdLst>
              <a:gd name="connsiteX0" fmla="*/ 0 w 733647"/>
              <a:gd name="connsiteY0" fmla="*/ 159488 h 166576"/>
              <a:gd name="connsiteX1" fmla="*/ 244549 w 733647"/>
              <a:gd name="connsiteY1" fmla="*/ 159488 h 166576"/>
              <a:gd name="connsiteX2" fmla="*/ 425302 w 733647"/>
              <a:gd name="connsiteY2" fmla="*/ 116958 h 166576"/>
              <a:gd name="connsiteX3" fmla="*/ 531628 w 733647"/>
              <a:gd name="connsiteY3" fmla="*/ 74428 h 166576"/>
              <a:gd name="connsiteX4" fmla="*/ 733647 w 733647"/>
              <a:gd name="connsiteY4" fmla="*/ 0 h 16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647" h="166576">
                <a:moveTo>
                  <a:pt x="0" y="159488"/>
                </a:moveTo>
                <a:cubicBezTo>
                  <a:pt x="86832" y="163032"/>
                  <a:pt x="173665" y="166576"/>
                  <a:pt x="244549" y="159488"/>
                </a:cubicBezTo>
                <a:cubicBezTo>
                  <a:pt x="315433" y="152400"/>
                  <a:pt x="377456" y="131135"/>
                  <a:pt x="425302" y="116958"/>
                </a:cubicBezTo>
                <a:cubicBezTo>
                  <a:pt x="473148" y="102781"/>
                  <a:pt x="480237" y="93921"/>
                  <a:pt x="531628" y="74428"/>
                </a:cubicBezTo>
                <a:cubicBezTo>
                  <a:pt x="583019" y="54935"/>
                  <a:pt x="658333" y="27467"/>
                  <a:pt x="733647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16200000" flipH="1">
            <a:off x="3643312" y="2643188"/>
            <a:ext cx="1643063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4659313" y="2622550"/>
            <a:ext cx="160655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14" idx="4"/>
          </p:cNvCxnSpPr>
          <p:nvPr/>
        </p:nvCxnSpPr>
        <p:spPr>
          <a:xfrm rot="10800000" flipV="1">
            <a:off x="5316538" y="2357438"/>
            <a:ext cx="2398712" cy="138588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6200000" flipV="1">
            <a:off x="4859338" y="3788888"/>
            <a:ext cx="1722437" cy="129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ZoneTexte 35"/>
          <p:cNvSpPr txBox="1">
            <a:spLocks noChangeArrowheads="1"/>
          </p:cNvSpPr>
          <p:nvPr/>
        </p:nvSpPr>
        <p:spPr bwMode="auto">
          <a:xfrm>
            <a:off x="3143250" y="297815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548" name="ZoneTexte 36"/>
          <p:cNvSpPr txBox="1">
            <a:spLocks noChangeArrowheads="1"/>
          </p:cNvSpPr>
          <p:nvPr/>
        </p:nvSpPr>
        <p:spPr bwMode="auto">
          <a:xfrm>
            <a:off x="4929188" y="29781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549" name="ZoneTexte 40"/>
          <p:cNvSpPr txBox="1">
            <a:spLocks noChangeArrowheads="1"/>
          </p:cNvSpPr>
          <p:nvPr/>
        </p:nvSpPr>
        <p:spPr bwMode="auto">
          <a:xfrm>
            <a:off x="6572250" y="297815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550" name="ZoneTexte 42"/>
          <p:cNvSpPr txBox="1">
            <a:spLocks noChangeArrowheads="1"/>
          </p:cNvSpPr>
          <p:nvPr/>
        </p:nvSpPr>
        <p:spPr bwMode="auto">
          <a:xfrm>
            <a:off x="2009775" y="635793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551" name="ZoneTexte 43"/>
          <p:cNvSpPr txBox="1">
            <a:spLocks noChangeArrowheads="1"/>
          </p:cNvSpPr>
          <p:nvPr/>
        </p:nvSpPr>
        <p:spPr bwMode="auto">
          <a:xfrm>
            <a:off x="214313" y="635793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552" name="ZoneTexte 44"/>
          <p:cNvSpPr txBox="1">
            <a:spLocks noChangeArrowheads="1"/>
          </p:cNvSpPr>
          <p:nvPr/>
        </p:nvSpPr>
        <p:spPr bwMode="auto">
          <a:xfrm>
            <a:off x="3724275" y="635793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553" name="ZoneTexte 45"/>
          <p:cNvSpPr txBox="1">
            <a:spLocks noChangeArrowheads="1"/>
          </p:cNvSpPr>
          <p:nvPr/>
        </p:nvSpPr>
        <p:spPr bwMode="auto">
          <a:xfrm>
            <a:off x="7296150" y="635793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554" name="ZoneTexte 46"/>
          <p:cNvSpPr txBox="1">
            <a:spLocks noChangeArrowheads="1"/>
          </p:cNvSpPr>
          <p:nvPr/>
        </p:nvSpPr>
        <p:spPr bwMode="auto">
          <a:xfrm>
            <a:off x="5581650" y="635793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576" y="-209"/>
            <a:ext cx="8229600" cy="764913"/>
          </a:xfrm>
          <a:solidFill>
            <a:schemeClr val="bg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rgbClr val="000090"/>
                </a:solidFill>
                <a:latin typeface="Arial" charset="0"/>
              </a:rPr>
              <a:t>Pancreas</a:t>
            </a:r>
            <a:r>
              <a:rPr lang="fr-FR" sz="4000" dirty="0">
                <a:solidFill>
                  <a:srgbClr val="000090"/>
                </a:solidFill>
                <a:latin typeface="Arial" charset="0"/>
              </a:rPr>
              <a:t> MRI: </a:t>
            </a:r>
            <a:r>
              <a:rPr lang="fr-FR" sz="4000" dirty="0" smtClean="0">
                <a:solidFill>
                  <a:srgbClr val="000090"/>
                </a:solidFill>
                <a:latin typeface="Arial" charset="0"/>
              </a:rPr>
              <a:t>radial </a:t>
            </a:r>
            <a:r>
              <a:rPr lang="fr-FR" sz="4000" dirty="0">
                <a:solidFill>
                  <a:srgbClr val="000090"/>
                </a:solidFill>
                <a:latin typeface="Arial" charset="0"/>
              </a:rPr>
              <a:t>MRCP 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31840" y="836712"/>
            <a:ext cx="5442516" cy="369332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IPMN: </a:t>
            </a:r>
            <a:r>
              <a:rPr lang="fr-FR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Demonstrating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 </a:t>
            </a:r>
            <a:r>
              <a:rPr lang="fr-FR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MPD</a:t>
            </a:r>
          </a:p>
        </p:txBody>
      </p:sp>
    </p:spTree>
    <p:extLst>
      <p:ext uri="{BB962C8B-B14F-4D97-AF65-F5344CB8AC3E}">
        <p14:creationId xmlns:p14="http://schemas.microsoft.com/office/powerpoint/2010/main" val="425919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80728"/>
            <a:ext cx="9144000" cy="1107996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lvl="1"/>
            <a:r>
              <a:rPr lang="en-US" sz="28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3D MR </a:t>
            </a:r>
            <a:r>
              <a:rPr lang="en-US" sz="2800" b="1" dirty="0" err="1">
                <a:solidFill>
                  <a:srgbClr val="000090"/>
                </a:solidFill>
                <a:latin typeface="Arial" charset="0"/>
                <a:cs typeface="Arial" charset="0"/>
              </a:rPr>
              <a:t>Cholangiopancreatography</a:t>
            </a:r>
            <a:endParaRPr lang="en-US" sz="2800" b="1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2"/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3D FR FSE (fast recovery fast spin echo), 3Dfast recovery  RARE, 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612576" y="1772419"/>
            <a:ext cx="8892480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latin typeface="Arial" charset="0"/>
              </a:rPr>
              <a:t>	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Turbo fast spin echo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TR 2857- TE 914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Arial" charset="0"/>
                <a:cs typeface="Arial" charset="0"/>
              </a:rPr>
              <a:t>3</a:t>
            </a:r>
            <a:r>
              <a:rPr lang="en-US" sz="2000" dirty="0" smtClean="0">
                <a:latin typeface="Arial" charset="0"/>
                <a:cs typeface="Arial" charset="0"/>
              </a:rPr>
              <a:t>D heavily T2 weighted images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Free breathing (1.2mm/0.6), </a:t>
            </a:r>
          </a:p>
          <a:p>
            <a:pPr lvl="3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Slow  breathing &gt;&gt; long acquisition time</a:t>
            </a:r>
          </a:p>
          <a:p>
            <a:pPr lvl="3"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Fast breathing  &gt;&gt;  no time for </a:t>
            </a:r>
            <a:r>
              <a:rPr lang="en-US" dirty="0" err="1" smtClean="0">
                <a:latin typeface="Arial" charset="0"/>
                <a:cs typeface="Arial" charset="0"/>
              </a:rPr>
              <a:t>rephasing</a:t>
            </a:r>
            <a:r>
              <a:rPr lang="en-US" dirty="0" smtClean="0">
                <a:latin typeface="Arial" charset="0"/>
                <a:cs typeface="Arial" charset="0"/>
              </a:rPr>
              <a:t>  RF pulse &gt; increase acquisition time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173 slices, (2.30-5 min), 3D MIP reformat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92" y="2348880"/>
            <a:ext cx="2559108" cy="20882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46736" y="4077072"/>
            <a:ext cx="130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FRFSE 3D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275856" y="6453336"/>
            <a:ext cx="29218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Basics Of </a:t>
            </a:r>
            <a:r>
              <a:rPr lang="en-US" sz="1200" dirty="0" err="1"/>
              <a:t>MRI:How</a:t>
            </a:r>
            <a:r>
              <a:rPr lang="en-US" sz="1200" dirty="0"/>
              <a:t> I Do It  AFIIM -ISRA 2016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71083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15616" y="6483192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323528" y="2060848"/>
            <a:ext cx="7926387" cy="47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fr-FR" dirty="0" smtClean="0">
                <a:solidFill>
                  <a:srgbClr val="FFFF00"/>
                </a:solidFill>
                <a:latin typeface="Arial" charset="0"/>
              </a:rPr>
              <a:t>Avantage: </a:t>
            </a:r>
          </a:p>
          <a:p>
            <a:pPr>
              <a:buFont typeface="Wingdings" charset="0"/>
              <a:buNone/>
            </a:pPr>
            <a:r>
              <a:rPr lang="fr-FR" sz="2400" dirty="0" smtClean="0">
                <a:latin typeface="Arial" charset="0"/>
              </a:rPr>
              <a:t>Good spatial </a:t>
            </a:r>
            <a:r>
              <a:rPr lang="fr-FR" sz="2400" dirty="0" err="1" smtClean="0">
                <a:latin typeface="Arial" charset="0"/>
              </a:rPr>
              <a:t>resolution</a:t>
            </a:r>
            <a:r>
              <a:rPr lang="fr-FR" sz="2400" dirty="0" smtClean="0">
                <a:latin typeface="Arial" charset="0"/>
              </a:rPr>
              <a:t> </a:t>
            </a:r>
          </a:p>
          <a:p>
            <a:pPr>
              <a:buFont typeface="Wingdings" charset="0"/>
              <a:buNone/>
            </a:pPr>
            <a:r>
              <a:rPr lang="fr-FR" sz="2400" dirty="0" smtClean="0">
                <a:latin typeface="Arial" charset="0"/>
              </a:rPr>
              <a:t>&gt;&gt; to </a:t>
            </a:r>
            <a:r>
              <a:rPr lang="fr-FR" sz="2400" dirty="0" err="1" smtClean="0">
                <a:latin typeface="Arial" charset="0"/>
              </a:rPr>
              <a:t>detect</a:t>
            </a:r>
            <a:r>
              <a:rPr lang="fr-FR" sz="2400" dirty="0" smtClean="0">
                <a:latin typeface="Arial" charset="0"/>
              </a:rPr>
              <a:t> communication </a:t>
            </a:r>
            <a:r>
              <a:rPr lang="fr-FR" sz="2400" dirty="0" err="1" smtClean="0">
                <a:latin typeface="Arial" charset="0"/>
              </a:rPr>
              <a:t>between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cyst</a:t>
            </a:r>
            <a:r>
              <a:rPr lang="fr-FR" sz="2400" dirty="0" smtClean="0">
                <a:latin typeface="Arial" charset="0"/>
              </a:rPr>
              <a:t> and </a:t>
            </a:r>
            <a:r>
              <a:rPr lang="fr-FR" sz="2400" dirty="0" err="1" smtClean="0">
                <a:latin typeface="Arial" charset="0"/>
              </a:rPr>
              <a:t>pancreatic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duct</a:t>
            </a:r>
            <a:endParaRPr lang="fr-FR" sz="2800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fr-FR" sz="2800" dirty="0" smtClean="0">
                <a:solidFill>
                  <a:srgbClr val="FFFF00"/>
                </a:solidFill>
                <a:latin typeface="Arial" charset="0"/>
              </a:rPr>
              <a:t>Limitation +++</a:t>
            </a:r>
          </a:p>
          <a:p>
            <a:pPr>
              <a:buFont typeface="Wingdings" charset="0"/>
              <a:buNone/>
            </a:pPr>
            <a:r>
              <a:rPr lang="fr-FR" sz="2400" dirty="0" smtClean="0">
                <a:latin typeface="Arial" charset="0"/>
              </a:rPr>
              <a:t>- Sensitive to artefact (</a:t>
            </a:r>
            <a:r>
              <a:rPr lang="fr-FR" sz="2400" dirty="0" err="1" smtClean="0">
                <a:latin typeface="Arial" charset="0"/>
              </a:rPr>
              <a:t>gosting</a:t>
            </a:r>
            <a:r>
              <a:rPr lang="fr-FR" sz="2400" dirty="0" smtClean="0">
                <a:latin typeface="Arial" charset="0"/>
              </a:rPr>
              <a:t>, </a:t>
            </a:r>
            <a:r>
              <a:rPr lang="fr-FR" sz="2400" dirty="0" err="1" smtClean="0">
                <a:latin typeface="Arial" charset="0"/>
              </a:rPr>
              <a:t>blurring</a:t>
            </a:r>
            <a:r>
              <a:rPr lang="fr-FR" sz="2400" dirty="0" smtClean="0">
                <a:latin typeface="Arial" charset="0"/>
              </a:rPr>
              <a:t>) &gt;&gt; 3T</a:t>
            </a:r>
          </a:p>
          <a:p>
            <a:pPr>
              <a:buFont typeface="Wingdings" charset="0"/>
              <a:buNone/>
            </a:pPr>
            <a:r>
              <a:rPr lang="fr-FR" sz="2400" dirty="0" smtClean="0">
                <a:latin typeface="Arial" charset="0"/>
              </a:rPr>
              <a:t>&gt;&gt; </a:t>
            </a:r>
            <a:r>
              <a:rPr lang="fr-FR" sz="2400" dirty="0" err="1" smtClean="0">
                <a:latin typeface="Arial" charset="0"/>
              </a:rPr>
              <a:t>Moderate</a:t>
            </a:r>
            <a:r>
              <a:rPr lang="fr-FR" sz="2400" dirty="0" smtClean="0">
                <a:latin typeface="Arial" charset="0"/>
              </a:rPr>
              <a:t>  </a:t>
            </a:r>
            <a:r>
              <a:rPr lang="fr-FR" sz="2400" dirty="0" err="1" smtClean="0">
                <a:latin typeface="Arial" charset="0"/>
              </a:rPr>
              <a:t>reproductivity</a:t>
            </a:r>
            <a:endParaRPr lang="fr-FR" sz="2400" dirty="0" smtClean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fr-FR" sz="2400" dirty="0" smtClean="0">
                <a:latin typeface="Arial" charset="0"/>
              </a:rPr>
              <a:t>- Long acquisition time</a:t>
            </a:r>
          </a:p>
          <a:p>
            <a:pPr>
              <a:buFont typeface="Wingdings" charset="0"/>
              <a:buNone/>
            </a:pPr>
            <a:endParaRPr lang="fr-FR" sz="2400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080" y="980728"/>
            <a:ext cx="7452320" cy="1107996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lvl="1"/>
            <a:r>
              <a:rPr lang="en-US" sz="28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3D MR </a:t>
            </a:r>
            <a:r>
              <a:rPr lang="en-US" sz="2800" b="1" dirty="0" err="1">
                <a:solidFill>
                  <a:srgbClr val="000090"/>
                </a:solidFill>
                <a:latin typeface="Arial" charset="0"/>
                <a:cs typeface="Arial" charset="0"/>
              </a:rPr>
              <a:t>Cholangiopancreatography</a:t>
            </a:r>
            <a:endParaRPr lang="en-US" sz="2800" b="1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2"/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3D FR FSE , 3D  RARE,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468560" y="1844824"/>
            <a:ext cx="8892480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latin typeface="Arial" charset="0"/>
              </a:rPr>
              <a:t>	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1"/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pic>
        <p:nvPicPr>
          <p:cNvPr id="13" name="Image 12" descr="se001.png"/>
          <p:cNvPicPr>
            <a:picLocks noChangeAspect="1"/>
          </p:cNvPicPr>
          <p:nvPr/>
        </p:nvPicPr>
        <p:blipFill>
          <a:blip r:embed="rId3" cstate="print"/>
          <a:srcRect t="9970" r="5944" b="16917"/>
          <a:stretch>
            <a:fillRect/>
          </a:stretch>
        </p:blipFill>
        <p:spPr>
          <a:xfrm>
            <a:off x="5220072" y="4941168"/>
            <a:ext cx="1852677" cy="144016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14" name="Grouper 13"/>
          <p:cNvGrpSpPr/>
          <p:nvPr/>
        </p:nvGrpSpPr>
        <p:grpSpPr>
          <a:xfrm>
            <a:off x="7086908" y="4869160"/>
            <a:ext cx="1738740" cy="1512168"/>
            <a:chOff x="3632242" y="4264293"/>
            <a:chExt cx="2806206" cy="2117035"/>
          </a:xfrm>
        </p:grpSpPr>
        <p:pic>
          <p:nvPicPr>
            <p:cNvPr id="15" name="Image 14" descr="se003.png"/>
            <p:cNvPicPr>
              <a:picLocks noChangeAspect="1"/>
            </p:cNvPicPr>
            <p:nvPr/>
          </p:nvPicPr>
          <p:blipFill>
            <a:blip r:embed="rId4" cstate="print"/>
            <a:srcRect t="13859" b="10996"/>
            <a:stretch>
              <a:fillRect/>
            </a:stretch>
          </p:blipFill>
          <p:spPr>
            <a:xfrm>
              <a:off x="3632242" y="4372733"/>
              <a:ext cx="2672966" cy="2008595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16" name="ZoneTexte 15"/>
            <p:cNvSpPr txBox="1"/>
            <p:nvPr/>
          </p:nvSpPr>
          <p:spPr>
            <a:xfrm>
              <a:off x="5267935" y="4264293"/>
              <a:ext cx="117051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2D SSFSE</a:t>
              </a:r>
              <a:endParaRPr lang="fr-FR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973372" y="4509120"/>
            <a:ext cx="2135132" cy="369332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r>
              <a:rPr lang="fr-FR" dirty="0" err="1"/>
              <a:t>Follow</a:t>
            </a:r>
            <a:r>
              <a:rPr lang="fr-FR" dirty="0"/>
              <a:t> up of  a </a:t>
            </a:r>
            <a:r>
              <a:rPr lang="fr-FR" dirty="0">
                <a:solidFill>
                  <a:srgbClr val="FFFFFF"/>
                </a:solidFill>
              </a:rPr>
              <a:t>IPMN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52120" y="4797152"/>
            <a:ext cx="1052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3D FRFSE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292080" y="6381328"/>
            <a:ext cx="1749197" cy="369332"/>
          </a:xfrm>
          <a:prstGeom prst="rect">
            <a:avLst/>
          </a:prstGeom>
          <a:solidFill>
            <a:srgbClr val="0400FB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Motion </a:t>
            </a:r>
            <a:r>
              <a:rPr lang="fr-FR" dirty="0" err="1" smtClean="0"/>
              <a:t>artefarct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92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381328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980728"/>
            <a:ext cx="7560840" cy="523220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00090"/>
                </a:solidFill>
                <a:latin typeface="Arial" charset="0"/>
                <a:cs typeface="Arial" charset="0"/>
              </a:rPr>
              <a:t>MR </a:t>
            </a:r>
            <a:r>
              <a:rPr lang="en-US" sz="2800" dirty="0" err="1">
                <a:solidFill>
                  <a:srgbClr val="000090"/>
                </a:solidFill>
                <a:latin typeface="Arial" charset="0"/>
                <a:cs typeface="Arial" charset="0"/>
              </a:rPr>
              <a:t>Cholangiopancreatography</a:t>
            </a:r>
            <a:r>
              <a:rPr lang="en-US" sz="2800" dirty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need for</a:t>
            </a:r>
            <a:endParaRPr lang="en-US" sz="28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1520" y="1772816"/>
            <a:ext cx="8892480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latin typeface="Arial" charset="0"/>
              </a:rPr>
              <a:t>	</a:t>
            </a:r>
          </a:p>
          <a:p>
            <a:pPr marL="457200" lvl="1" indent="0"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 </a:t>
            </a:r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934" y="1484784"/>
            <a:ext cx="8340745" cy="18466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3600" dirty="0" err="1" smtClean="0">
                <a:solidFill>
                  <a:srgbClr val="FFFF00"/>
                </a:solidFill>
              </a:rPr>
              <a:t>Biliary</a:t>
            </a:r>
            <a:r>
              <a:rPr lang="fr-FR" sz="3600" dirty="0" smtClean="0">
                <a:solidFill>
                  <a:srgbClr val="FFFF00"/>
                </a:solidFill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</a:rPr>
              <a:t>duct</a:t>
            </a:r>
            <a:r>
              <a:rPr lang="fr-FR" sz="3600" dirty="0" smtClean="0">
                <a:solidFill>
                  <a:srgbClr val="FFFF00"/>
                </a:solidFill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fr-FR" sz="2400" dirty="0" smtClean="0">
                <a:solidFill>
                  <a:srgbClr val="FFFFFF"/>
                </a:solidFill>
              </a:rPr>
              <a:t>Stone, </a:t>
            </a:r>
            <a:r>
              <a:rPr lang="fr-FR" sz="2400" dirty="0" err="1" smtClean="0">
                <a:solidFill>
                  <a:srgbClr val="FFFFFF"/>
                </a:solidFill>
              </a:rPr>
              <a:t>cholangitis</a:t>
            </a:r>
            <a:r>
              <a:rPr lang="fr-FR" sz="2400" dirty="0" smtClean="0">
                <a:solidFill>
                  <a:srgbClr val="FFFFFF"/>
                </a:solidFill>
              </a:rPr>
              <a:t>, </a:t>
            </a:r>
            <a:r>
              <a:rPr lang="fr-FR" sz="2400" dirty="0" err="1" smtClean="0">
                <a:solidFill>
                  <a:srgbClr val="FFFFFF"/>
                </a:solidFill>
              </a:rPr>
              <a:t>tumor</a:t>
            </a:r>
            <a:r>
              <a:rPr lang="fr-FR" sz="2400" dirty="0" smtClean="0">
                <a:solidFill>
                  <a:srgbClr val="FFFFFF"/>
                </a:solidFill>
              </a:rPr>
              <a:t> , </a:t>
            </a:r>
            <a:r>
              <a:rPr lang="fr-FR" sz="2400" dirty="0" err="1" smtClean="0">
                <a:solidFill>
                  <a:srgbClr val="FFFFFF"/>
                </a:solidFill>
              </a:rPr>
              <a:t>cystic</a:t>
            </a:r>
            <a:r>
              <a:rPr lang="fr-FR" sz="2400" dirty="0" smtClean="0">
                <a:solidFill>
                  <a:srgbClr val="FFFFFF"/>
                </a:solidFill>
              </a:rPr>
              <a:t> variant,  </a:t>
            </a:r>
            <a:r>
              <a:rPr lang="fr-FR" sz="2400" dirty="0" err="1" smtClean="0">
                <a:solidFill>
                  <a:srgbClr val="FFFFFF"/>
                </a:solidFill>
              </a:rPr>
              <a:t>choledochal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cyst</a:t>
            </a:r>
            <a:r>
              <a:rPr lang="fr-FR" sz="2400" dirty="0" smtClean="0">
                <a:solidFill>
                  <a:srgbClr val="FFFFFF"/>
                </a:solidFill>
              </a:rPr>
              <a:t>,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13" name="Picture 2" descr="C:\Users\owner\Desktop\export\sdc\belle bili 3T vs 1.5T\se006.png"/>
          <p:cNvPicPr>
            <a:picLocks noChangeAspect="1" noChangeArrowheads="1"/>
          </p:cNvPicPr>
          <p:nvPr/>
        </p:nvPicPr>
        <p:blipFill>
          <a:blip r:embed="rId3" cstate="print"/>
          <a:srcRect l="8110" t="15680" r="38187" b="21390"/>
          <a:stretch>
            <a:fillRect/>
          </a:stretch>
        </p:blipFill>
        <p:spPr bwMode="auto">
          <a:xfrm>
            <a:off x="5292080" y="3861048"/>
            <a:ext cx="1872208" cy="2193901"/>
          </a:xfrm>
          <a:prstGeom prst="rect">
            <a:avLst/>
          </a:prstGeom>
          <a:noFill/>
        </p:spPr>
      </p:pic>
      <p:pic>
        <p:nvPicPr>
          <p:cNvPr id="14" name="Picture 4" descr="C:\Users\owner\Desktop\export\sdc\belle bili 3T vs 1.5T\se012.png"/>
          <p:cNvPicPr>
            <a:picLocks noChangeAspect="1" noChangeArrowheads="1"/>
          </p:cNvPicPr>
          <p:nvPr/>
        </p:nvPicPr>
        <p:blipFill>
          <a:blip r:embed="rId4" cstate="print"/>
          <a:srcRect l="5906" t="22148" r="42415" b="15837"/>
          <a:stretch>
            <a:fillRect/>
          </a:stretch>
        </p:blipFill>
        <p:spPr bwMode="auto">
          <a:xfrm>
            <a:off x="7164288" y="3861048"/>
            <a:ext cx="1800200" cy="2160240"/>
          </a:xfrm>
          <a:prstGeom prst="rect">
            <a:avLst/>
          </a:prstGeom>
          <a:noFill/>
        </p:spPr>
      </p:pic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508104" y="3717032"/>
            <a:ext cx="144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MIP </a:t>
            </a:r>
            <a:r>
              <a:rPr lang="fr-FR" dirty="0" err="1" smtClean="0"/>
              <a:t>coro</a:t>
            </a:r>
            <a:r>
              <a:rPr lang="fr-FR" dirty="0" smtClean="0"/>
              <a:t> 3D</a:t>
            </a:r>
            <a:endParaRPr lang="fr-FR" dirty="0"/>
          </a:p>
        </p:txBody>
      </p:sp>
      <p:sp>
        <p:nvSpPr>
          <p:cNvPr id="16" name="ZoneTexte 14"/>
          <p:cNvSpPr txBox="1">
            <a:spLocks noChangeArrowheads="1"/>
          </p:cNvSpPr>
          <p:nvPr/>
        </p:nvSpPr>
        <p:spPr bwMode="auto">
          <a:xfrm>
            <a:off x="7596336" y="3851756"/>
            <a:ext cx="978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coro</a:t>
            </a:r>
            <a:r>
              <a:rPr lang="fr-FR" dirty="0" smtClean="0"/>
              <a:t> 2D</a:t>
            </a:r>
            <a:endParaRPr lang="fr-FR" dirty="0"/>
          </a:p>
        </p:txBody>
      </p:sp>
      <p:pic>
        <p:nvPicPr>
          <p:cNvPr id="18" name="Picture 10" descr="C:\Users\owner\Desktop\export\sdc\belle bili 3T vs 1.5T\se010.png"/>
          <p:cNvPicPr>
            <a:picLocks noChangeAspect="1" noChangeArrowheads="1"/>
          </p:cNvPicPr>
          <p:nvPr/>
        </p:nvPicPr>
        <p:blipFill>
          <a:blip r:embed="rId5" cstate="print"/>
          <a:srcRect l="8657" t="21946" r="28580" b="31367"/>
          <a:stretch>
            <a:fillRect/>
          </a:stretch>
        </p:blipFill>
        <p:spPr bwMode="auto">
          <a:xfrm>
            <a:off x="35496" y="3573016"/>
            <a:ext cx="2880320" cy="2267006"/>
          </a:xfrm>
          <a:prstGeom prst="rect">
            <a:avLst/>
          </a:prstGeom>
          <a:noFill/>
        </p:spPr>
      </p:pic>
      <p:sp>
        <p:nvSpPr>
          <p:cNvPr id="19" name="ZoneTexte 14"/>
          <p:cNvSpPr txBox="1">
            <a:spLocks noChangeArrowheads="1"/>
          </p:cNvSpPr>
          <p:nvPr/>
        </p:nvSpPr>
        <p:spPr bwMode="auto">
          <a:xfrm>
            <a:off x="1691680" y="3573016"/>
            <a:ext cx="1312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3T</a:t>
            </a:r>
            <a:r>
              <a:rPr lang="fr-FR" dirty="0" smtClean="0"/>
              <a:t> </a:t>
            </a:r>
            <a:r>
              <a:rPr lang="fr-FR" dirty="0" err="1" smtClean="0"/>
              <a:t>coro</a:t>
            </a:r>
            <a:r>
              <a:rPr lang="fr-FR" dirty="0" smtClean="0"/>
              <a:t> 2D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5877272"/>
            <a:ext cx="2541569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cholangitis</a:t>
            </a:r>
            <a:r>
              <a:rPr lang="fr-FR" dirty="0" smtClean="0"/>
              <a:t> </a:t>
            </a:r>
            <a:r>
              <a:rPr lang="fr-FR" dirty="0"/>
              <a:t>in a 34 </a:t>
            </a:r>
            <a:r>
              <a:rPr lang="fr-FR" dirty="0" err="1"/>
              <a:t>yrs</a:t>
            </a:r>
            <a:r>
              <a:rPr lang="fr-FR" dirty="0"/>
              <a:t> </a:t>
            </a:r>
            <a:r>
              <a:rPr lang="fr-FR" dirty="0" err="1" smtClean="0"/>
              <a:t>old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/>
              <a:t>patirent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IBD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24128" y="5941265"/>
            <a:ext cx="3240360" cy="584776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up of a </a:t>
            </a: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choledocal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cyst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fr-FR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fr-FR" sz="1600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a 78 </a:t>
            </a: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/>
                <a:cs typeface="Arial"/>
              </a:rPr>
              <a:t>female</a:t>
            </a:r>
            <a:endParaRPr lang="fr-FR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Image 9" descr="calcul bilaine2.bmp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1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21944" r="29716" b="27416"/>
          <a:stretch/>
        </p:blipFill>
        <p:spPr>
          <a:xfrm>
            <a:off x="3131840" y="3729090"/>
            <a:ext cx="2088232" cy="19069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95936" y="3707740"/>
            <a:ext cx="1199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3T</a:t>
            </a:r>
            <a:r>
              <a:rPr lang="fr-FR" dirty="0"/>
              <a:t> </a:t>
            </a:r>
            <a:r>
              <a:rPr lang="fr-FR" dirty="0" err="1"/>
              <a:t>coro</a:t>
            </a:r>
            <a:r>
              <a:rPr lang="fr-FR" dirty="0"/>
              <a:t> 2D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915816" y="5661248"/>
            <a:ext cx="2436860" cy="646331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Gallblader</a:t>
            </a:r>
            <a:r>
              <a:rPr lang="fr-FR" dirty="0" smtClean="0"/>
              <a:t> and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</a:p>
          <a:p>
            <a:r>
              <a:rPr lang="fr-FR" dirty="0" smtClean="0"/>
              <a:t>bile </a:t>
            </a:r>
            <a:r>
              <a:rPr lang="fr-FR" dirty="0" err="1" smtClean="0"/>
              <a:t>duct</a:t>
            </a:r>
            <a:r>
              <a:rPr lang="fr-FR" dirty="0" smtClean="0"/>
              <a:t> stone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74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56559" y="6492875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572" y="836712"/>
            <a:ext cx="7347820" cy="52322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00090"/>
                </a:solidFill>
                <a:latin typeface="Arial" charset="0"/>
                <a:cs typeface="Arial" charset="0"/>
              </a:rPr>
              <a:t>MR </a:t>
            </a:r>
            <a:r>
              <a:rPr lang="en-US" sz="2800" dirty="0" err="1">
                <a:solidFill>
                  <a:srgbClr val="000090"/>
                </a:solidFill>
                <a:latin typeface="Arial" charset="0"/>
                <a:cs typeface="Arial" charset="0"/>
              </a:rPr>
              <a:t>Cholangiopancreatography</a:t>
            </a:r>
            <a:r>
              <a:rPr lang="en-US" sz="2800" dirty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need for</a:t>
            </a:r>
            <a:endParaRPr lang="en-US" sz="28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1520" y="1772816"/>
            <a:ext cx="8892480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latin typeface="Arial" charset="0"/>
              </a:rPr>
              <a:t>	</a:t>
            </a:r>
          </a:p>
          <a:p>
            <a:pPr marL="457200" lvl="1" indent="0"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 </a:t>
            </a:r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1412776"/>
            <a:ext cx="90364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3600" dirty="0" err="1" smtClean="0">
                <a:solidFill>
                  <a:srgbClr val="FFFF00"/>
                </a:solidFill>
              </a:rPr>
              <a:t>Pancreatic</a:t>
            </a:r>
            <a:r>
              <a:rPr lang="fr-FR" sz="3600" dirty="0" smtClean="0">
                <a:solidFill>
                  <a:srgbClr val="FFFF00"/>
                </a:solidFill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</a:rPr>
              <a:t>duct</a:t>
            </a:r>
            <a:r>
              <a:rPr lang="fr-FR" sz="3600" dirty="0" smtClean="0">
                <a:solidFill>
                  <a:srgbClr val="FFFF00"/>
                </a:solidFill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</a:rPr>
              <a:t>study</a:t>
            </a:r>
            <a:r>
              <a:rPr lang="fr-FR" sz="3600" dirty="0" smtClean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	-</a:t>
            </a:r>
            <a:r>
              <a:rPr lang="fr-FR" sz="2400" dirty="0" err="1" smtClean="0"/>
              <a:t>Branching</a:t>
            </a:r>
            <a:r>
              <a:rPr lang="fr-FR" sz="2400" dirty="0" smtClean="0"/>
              <a:t> </a:t>
            </a:r>
            <a:r>
              <a:rPr lang="fr-FR" sz="2400" dirty="0" err="1" smtClean="0"/>
              <a:t>cyst</a:t>
            </a:r>
            <a:r>
              <a:rPr lang="fr-FR" sz="2400" dirty="0" smtClean="0"/>
              <a:t> or not on the </a:t>
            </a:r>
            <a:r>
              <a:rPr lang="fr-FR" sz="2400" dirty="0" err="1" smtClean="0"/>
              <a:t>pancreatic</a:t>
            </a:r>
            <a:r>
              <a:rPr lang="fr-FR" sz="2400" dirty="0" smtClean="0"/>
              <a:t> </a:t>
            </a:r>
            <a:r>
              <a:rPr lang="fr-FR" sz="2400" dirty="0" err="1" smtClean="0"/>
              <a:t>duct</a:t>
            </a:r>
            <a:r>
              <a:rPr lang="fr-FR" sz="2400" dirty="0" smtClean="0"/>
              <a:t> : </a:t>
            </a:r>
          </a:p>
          <a:p>
            <a:r>
              <a:rPr lang="fr-FR" sz="2400" dirty="0" smtClean="0"/>
              <a:t>	- </a:t>
            </a:r>
            <a:r>
              <a:rPr lang="fr-FR" sz="2400" dirty="0" err="1" smtClean="0"/>
              <a:t>Localizing</a:t>
            </a:r>
            <a:r>
              <a:rPr lang="fr-FR" sz="2400" dirty="0" smtClean="0"/>
              <a:t> stop on the </a:t>
            </a:r>
            <a:r>
              <a:rPr lang="fr-FR" sz="2400" dirty="0" err="1" smtClean="0"/>
              <a:t>pancreatic</a:t>
            </a:r>
            <a:r>
              <a:rPr lang="fr-FR" sz="2400" dirty="0" smtClean="0"/>
              <a:t> </a:t>
            </a:r>
            <a:r>
              <a:rPr lang="fr-FR" sz="2400" dirty="0" err="1" smtClean="0"/>
              <a:t>duct</a:t>
            </a:r>
            <a:r>
              <a:rPr lang="fr-FR" sz="2400" dirty="0" smtClean="0"/>
              <a:t> &gt;&gt;&gt; </a:t>
            </a:r>
            <a:r>
              <a:rPr lang="fr-FR" sz="2400" dirty="0" err="1" smtClean="0"/>
              <a:t>Tumor</a:t>
            </a:r>
            <a:r>
              <a:rPr lang="fr-FR" sz="2400" dirty="0" smtClean="0"/>
              <a:t> +++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400" dirty="0" err="1" smtClean="0"/>
              <a:t>reduced</a:t>
            </a:r>
            <a:r>
              <a:rPr lang="fr-FR" sz="2400" dirty="0" smtClean="0"/>
              <a:t> size of the main </a:t>
            </a:r>
            <a:r>
              <a:rPr lang="fr-FR" sz="2400" dirty="0" err="1" smtClean="0"/>
              <a:t>pancreatic</a:t>
            </a:r>
            <a:r>
              <a:rPr lang="fr-FR" sz="2400" dirty="0" smtClean="0"/>
              <a:t> </a:t>
            </a:r>
            <a:r>
              <a:rPr lang="fr-FR" sz="2400" dirty="0" err="1" smtClean="0"/>
              <a:t>duct</a:t>
            </a:r>
            <a:r>
              <a:rPr lang="fr-FR" sz="2400" dirty="0" smtClean="0"/>
              <a:t> &gt;&gt; Auto Immune P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400" dirty="0" err="1" smtClean="0"/>
              <a:t>Morphological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feature</a:t>
            </a:r>
            <a:r>
              <a:rPr lang="fr-FR" sz="2400" dirty="0" smtClean="0"/>
              <a:t> of </a:t>
            </a:r>
            <a:r>
              <a:rPr lang="fr-FR" sz="2400" dirty="0" err="1" smtClean="0"/>
              <a:t>secondary</a:t>
            </a:r>
            <a:r>
              <a:rPr lang="fr-FR" sz="2400" dirty="0" smtClean="0"/>
              <a:t> </a:t>
            </a:r>
            <a:r>
              <a:rPr lang="fr-FR" sz="2400" dirty="0" err="1" smtClean="0"/>
              <a:t>pancratic</a:t>
            </a:r>
            <a:r>
              <a:rPr lang="fr-FR" sz="2400" dirty="0" smtClean="0"/>
              <a:t> </a:t>
            </a:r>
            <a:r>
              <a:rPr lang="fr-FR" sz="2400" dirty="0" err="1" smtClean="0"/>
              <a:t>duct</a:t>
            </a:r>
            <a:r>
              <a:rPr lang="fr-FR" sz="2400" dirty="0" smtClean="0"/>
              <a:t>: </a:t>
            </a:r>
            <a:r>
              <a:rPr lang="fr-FR" sz="1600" dirty="0" err="1" smtClean="0"/>
              <a:t>chr</a:t>
            </a:r>
            <a:r>
              <a:rPr lang="fr-FR" sz="1600" dirty="0" smtClean="0"/>
              <a:t> </a:t>
            </a:r>
            <a:r>
              <a:rPr lang="fr-FR" sz="1600" dirty="0" err="1" smtClean="0"/>
              <a:t>pancreatitis</a:t>
            </a:r>
            <a:endParaRPr lang="fr-FR" sz="1600" dirty="0" smtClean="0"/>
          </a:p>
          <a:p>
            <a:endParaRPr lang="fr-FR" sz="2400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1" name="Image 20" descr="se016.jpg"/>
          <p:cNvPicPr>
            <a:picLocks noChangeAspect="1"/>
          </p:cNvPicPr>
          <p:nvPr/>
        </p:nvPicPr>
        <p:blipFill rotWithShape="1">
          <a:blip r:embed="rId3" cstate="print">
            <a:lum contrast="20000"/>
          </a:blip>
          <a:srcRect l="22897" t="22440" r="9931" b="22928"/>
          <a:stretch/>
        </p:blipFill>
        <p:spPr>
          <a:xfrm>
            <a:off x="467544" y="4110734"/>
            <a:ext cx="2880320" cy="2342601"/>
          </a:xfrm>
          <a:prstGeom prst="rect">
            <a:avLst/>
          </a:prstGeom>
        </p:spPr>
      </p:pic>
      <p:pic>
        <p:nvPicPr>
          <p:cNvPr id="22" name="Image 21" descr="se005.jpg"/>
          <p:cNvPicPr>
            <a:picLocks noChangeAspect="1"/>
          </p:cNvPicPr>
          <p:nvPr/>
        </p:nvPicPr>
        <p:blipFill>
          <a:blip r:embed="rId4" cstate="print"/>
          <a:srcRect l="11812" t="23625" r="27649" b="26173"/>
          <a:stretch>
            <a:fillRect/>
          </a:stretch>
        </p:blipFill>
        <p:spPr>
          <a:xfrm>
            <a:off x="3563888" y="4171912"/>
            <a:ext cx="2664296" cy="2209416"/>
          </a:xfrm>
          <a:prstGeom prst="rect">
            <a:avLst/>
          </a:prstGeom>
        </p:spPr>
      </p:pic>
      <p:pic>
        <p:nvPicPr>
          <p:cNvPr id="23" name="Image 22" descr="se010.jpg"/>
          <p:cNvPicPr>
            <a:picLocks noChangeAspect="1"/>
          </p:cNvPicPr>
          <p:nvPr/>
        </p:nvPicPr>
        <p:blipFill>
          <a:blip r:embed="rId5" cstate="print"/>
          <a:srcRect l="8859" t="14204" r="5501" b="14922"/>
          <a:stretch>
            <a:fillRect/>
          </a:stretch>
        </p:blipFill>
        <p:spPr>
          <a:xfrm>
            <a:off x="6516216" y="4149080"/>
            <a:ext cx="2592288" cy="2145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3789040"/>
            <a:ext cx="6201430" cy="369332"/>
          </a:xfrm>
          <a:prstGeom prst="rect">
            <a:avLst/>
          </a:prstGeom>
          <a:solidFill>
            <a:srgbClr val="120765"/>
          </a:solidFill>
        </p:spPr>
        <p:txBody>
          <a:bodyPr wrap="square">
            <a:spAutoFit/>
          </a:bodyPr>
          <a:lstStyle/>
          <a:p>
            <a:r>
              <a:rPr lang="fr-FR" dirty="0"/>
              <a:t>32 </a:t>
            </a:r>
            <a:r>
              <a:rPr lang="fr-FR" dirty="0" err="1"/>
              <a:t>yrs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</a:t>
            </a:r>
            <a:r>
              <a:rPr lang="fr-FR" dirty="0" err="1"/>
              <a:t>female</a:t>
            </a:r>
            <a:r>
              <a:rPr lang="fr-FR" dirty="0"/>
              <a:t>. </a:t>
            </a:r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appearance</a:t>
            </a:r>
            <a:r>
              <a:rPr lang="fr-FR" dirty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Mucinous</a:t>
            </a:r>
            <a:r>
              <a:rPr lang="fr-FR" dirty="0" smtClean="0"/>
              <a:t> </a:t>
            </a:r>
            <a:r>
              <a:rPr lang="fr-FR" dirty="0" err="1"/>
              <a:t>Cystadenoma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08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980728"/>
            <a:ext cx="4602442" cy="707886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90"/>
                </a:solidFill>
                <a:latin typeface="Arial" charset="0"/>
                <a:cs typeface="Arial" charset="0"/>
              </a:rPr>
              <a:t>FR FSE T2 Fat Sat </a:t>
            </a:r>
            <a:endParaRPr lang="fr-FR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252536" y="1916832"/>
            <a:ext cx="8315325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latin typeface="Arial" charset="0"/>
              </a:rPr>
              <a:t>	</a:t>
            </a:r>
          </a:p>
          <a:p>
            <a:pPr lvl="1"/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Liver + Pancreas</a:t>
            </a:r>
          </a:p>
          <a:p>
            <a:pPr lvl="2"/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respiratory triggered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 TE : 90 </a:t>
            </a:r>
            <a:r>
              <a:rPr lang="en-US" dirty="0" err="1" smtClean="0">
                <a:latin typeface="Arial" charset="0"/>
                <a:cs typeface="Arial" charset="0"/>
              </a:rPr>
              <a:t>ms</a:t>
            </a:r>
            <a:r>
              <a:rPr lang="en-US" dirty="0" smtClean="0">
                <a:latin typeface="Arial" charset="0"/>
                <a:cs typeface="Arial" charset="0"/>
              </a:rPr>
              <a:t> / TR 12857/ 3Nex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 Thickness : 5mm/1.5mm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Acquisition time 5 min</a:t>
            </a:r>
          </a:p>
          <a:p>
            <a:pPr lvl="1">
              <a:buFont typeface="Wingdings" charset="0"/>
              <a:buNone/>
            </a:pPr>
            <a:r>
              <a:rPr lang="en-US" sz="2400" b="1" dirty="0" smtClean="0">
                <a:latin typeface="Arial" charset="0"/>
                <a:cs typeface="Arial" charset="0"/>
              </a:rPr>
              <a:t> 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1"/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8096719">
            <a:off x="5712513" y="3631970"/>
            <a:ext cx="142875" cy="433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fr-FR"/>
          </a:p>
        </p:txBody>
      </p:sp>
      <p:pic>
        <p:nvPicPr>
          <p:cNvPr id="13" name="Picture 5" descr="I0004_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22639" r="28398" b="30739"/>
          <a:stretch>
            <a:fillRect/>
          </a:stretch>
        </p:blipFill>
        <p:spPr bwMode="auto">
          <a:xfrm>
            <a:off x="5580112" y="2495972"/>
            <a:ext cx="316865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6"/>
          <p:cNvSpPr>
            <a:spLocks noChangeArrowheads="1"/>
          </p:cNvSpPr>
          <p:nvPr/>
        </p:nvSpPr>
        <p:spPr bwMode="auto">
          <a:xfrm rot="8096719">
            <a:off x="5903228" y="2540859"/>
            <a:ext cx="315287" cy="433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34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980728"/>
            <a:ext cx="7578266" cy="70788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marL="0" lvl="2"/>
            <a:r>
              <a:rPr lang="fr-FR" sz="4000" dirty="0" smtClean="0">
                <a:solidFill>
                  <a:srgbClr val="000090"/>
                </a:solidFill>
                <a:latin typeface="Arial" charset="0"/>
              </a:rPr>
              <a:t>Diffusion </a:t>
            </a:r>
            <a:r>
              <a:rPr lang="fr-FR" sz="4000" dirty="0" err="1" smtClean="0">
                <a:solidFill>
                  <a:srgbClr val="000090"/>
                </a:solidFill>
                <a:latin typeface="Arial" charset="0"/>
              </a:rPr>
              <a:t>Weighted</a:t>
            </a:r>
            <a:r>
              <a:rPr lang="fr-FR" sz="4000" dirty="0" smtClean="0">
                <a:solidFill>
                  <a:srgbClr val="000090"/>
                </a:solidFill>
                <a:latin typeface="Arial" charset="0"/>
              </a:rPr>
              <a:t> Images: </a:t>
            </a:r>
            <a:r>
              <a:rPr lang="fr-FR" sz="4000" dirty="0" smtClean="0">
                <a:solidFill>
                  <a:srgbClr val="FFFF00"/>
                </a:solidFill>
                <a:latin typeface="Arial" charset="0"/>
              </a:rPr>
              <a:t>DWI</a:t>
            </a:r>
            <a:endParaRPr lang="fr-FR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396552" y="1628800"/>
            <a:ext cx="9122348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fr-FR" sz="3600" b="1" dirty="0" smtClean="0">
                <a:latin typeface="Arial" charset="0"/>
              </a:rPr>
              <a:t> </a:t>
            </a:r>
            <a:r>
              <a:rPr lang="fr-FR" sz="2400" dirty="0">
                <a:latin typeface="Arial" charset="0"/>
              </a:rPr>
              <a:t>D</a:t>
            </a:r>
            <a:r>
              <a:rPr lang="fr-FR" sz="2400" dirty="0" smtClean="0">
                <a:latin typeface="Arial" charset="0"/>
              </a:rPr>
              <a:t>iffusion </a:t>
            </a:r>
            <a:r>
              <a:rPr lang="fr-FR" sz="2400" dirty="0" err="1" smtClean="0">
                <a:latin typeface="Arial" charset="0"/>
              </a:rPr>
              <a:t>weighted</a:t>
            </a:r>
            <a:r>
              <a:rPr lang="fr-FR" sz="2400" dirty="0" smtClean="0">
                <a:latin typeface="Arial" charset="0"/>
              </a:rPr>
              <a:t> b0/200/400/800</a:t>
            </a:r>
          </a:p>
          <a:p>
            <a:pPr lvl="1">
              <a:lnSpc>
                <a:spcPct val="80000"/>
              </a:lnSpc>
            </a:pPr>
            <a:r>
              <a:rPr lang="fr-FR" sz="2400" dirty="0" err="1" smtClean="0">
                <a:latin typeface="Arial" charset="0"/>
              </a:rPr>
              <a:t>Respiratory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triggered</a:t>
            </a:r>
          </a:p>
          <a:p>
            <a:pPr lvl="1">
              <a:lnSpc>
                <a:spcPct val="80000"/>
              </a:lnSpc>
            </a:pPr>
            <a:r>
              <a:rPr lang="fr-FR" sz="2400" dirty="0" err="1" smtClean="0">
                <a:latin typeface="Arial" charset="0"/>
                <a:cs typeface="Arial" charset="0"/>
              </a:rPr>
              <a:t>Thickness</a:t>
            </a:r>
            <a:r>
              <a:rPr lang="fr-FR" sz="2400" dirty="0" smtClean="0">
                <a:latin typeface="Arial" charset="0"/>
                <a:cs typeface="Arial" charset="0"/>
              </a:rPr>
              <a:t> 5-6/0 mm </a:t>
            </a:r>
          </a:p>
          <a:p>
            <a:pPr lvl="1">
              <a:lnSpc>
                <a:spcPct val="80000"/>
              </a:lnSpc>
            </a:pPr>
            <a:r>
              <a:rPr lang="fr-FR" sz="2400" dirty="0" err="1" smtClean="0">
                <a:latin typeface="Arial" charset="0"/>
                <a:cs typeface="Arial" charset="0"/>
              </a:rPr>
              <a:t>Voxel</a:t>
            </a:r>
            <a:r>
              <a:rPr lang="fr-FR" sz="2400" dirty="0" smtClean="0">
                <a:latin typeface="Arial" charset="0"/>
                <a:cs typeface="Arial" charset="0"/>
              </a:rPr>
              <a:t> </a:t>
            </a:r>
            <a:r>
              <a:rPr lang="fr-FR" sz="2400" dirty="0"/>
              <a:t>32mm</a:t>
            </a:r>
            <a:r>
              <a:rPr lang="fr-FR" sz="2400" baseline="30000" dirty="0"/>
              <a:t>3</a:t>
            </a:r>
            <a:endParaRPr lang="fr-FR" sz="2400" dirty="0" smtClean="0"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sz="2400" dirty="0" smtClean="0">
                <a:latin typeface="Arial" charset="0"/>
                <a:cs typeface="Arial" charset="0"/>
              </a:rPr>
              <a:t>180 images, 4Nex, (4 min)</a:t>
            </a:r>
          </a:p>
          <a:p>
            <a:pPr lvl="2">
              <a:lnSpc>
                <a:spcPct val="80000"/>
              </a:lnSpc>
            </a:pPr>
            <a:r>
              <a:rPr lang="fr-FR" dirty="0" smtClean="0">
                <a:latin typeface="Arial" charset="0"/>
                <a:cs typeface="Arial" charset="0"/>
              </a:rPr>
              <a:t>&gt; </a:t>
            </a:r>
            <a:r>
              <a:rPr lang="fr-FR" dirty="0" err="1" smtClean="0">
                <a:latin typeface="Arial" charset="0"/>
                <a:cs typeface="Arial" charset="0"/>
              </a:rPr>
              <a:t>liver</a:t>
            </a:r>
            <a:r>
              <a:rPr lang="fr-FR" dirty="0" smtClean="0">
                <a:latin typeface="Arial" charset="0"/>
                <a:cs typeface="Arial" charset="0"/>
              </a:rPr>
              <a:t> met</a:t>
            </a:r>
          </a:p>
          <a:p>
            <a:pPr lvl="2">
              <a:lnSpc>
                <a:spcPct val="80000"/>
              </a:lnSpc>
            </a:pPr>
            <a:r>
              <a:rPr lang="fr-FR" dirty="0" smtClean="0">
                <a:latin typeface="Arial" charset="0"/>
                <a:cs typeface="Arial" charset="0"/>
              </a:rPr>
              <a:t>&gt; </a:t>
            </a:r>
            <a:r>
              <a:rPr lang="fr-FR" dirty="0" err="1" smtClean="0">
                <a:latin typeface="Arial" charset="0"/>
                <a:cs typeface="Arial" charset="0"/>
              </a:rPr>
              <a:t>peritoneal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fr-FR" dirty="0" err="1" smtClean="0">
                <a:latin typeface="Arial" charset="0"/>
                <a:cs typeface="Arial" charset="0"/>
              </a:rPr>
              <a:t>carcinomatosis</a:t>
            </a:r>
            <a:endParaRPr lang="fr-FR" dirty="0" smtClean="0">
              <a:latin typeface="Arial" charset="0"/>
              <a:cs typeface="Arial" charset="0"/>
            </a:endParaRPr>
          </a:p>
          <a:p>
            <a:pPr lvl="1"/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2">
              <a:buNone/>
            </a:pPr>
            <a:r>
              <a:rPr lang="fr-FR" sz="1600" u="sng" dirty="0"/>
              <a:t>Diffusion </a:t>
            </a:r>
            <a:r>
              <a:rPr lang="fr-FR" sz="1600" u="sng" dirty="0" smtClean="0"/>
              <a:t>Stand</a:t>
            </a:r>
            <a:endParaRPr lang="fr-FR" sz="1600" dirty="0"/>
          </a:p>
          <a:p>
            <a:pPr lvl="2">
              <a:buFont typeface="Wingdings" charset="0"/>
              <a:buNone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1">
              <a:buFont typeface="Wingdings" charset="0"/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pic>
        <p:nvPicPr>
          <p:cNvPr id="10" name="Picture 3" descr="F:\export\sdc\LUDET_2\s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5241" r="23862" b="30000"/>
          <a:stretch>
            <a:fillRect/>
          </a:stretch>
        </p:blipFill>
        <p:spPr bwMode="auto">
          <a:xfrm>
            <a:off x="323528" y="4437112"/>
            <a:ext cx="269828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47321" t="12575" r="4500"/>
          <a:stretch/>
        </p:blipFill>
        <p:spPr>
          <a:xfrm>
            <a:off x="5292080" y="1916832"/>
            <a:ext cx="3397313" cy="4359102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V="1">
            <a:off x="467544" y="6309320"/>
            <a:ext cx="504056" cy="476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8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720080"/>
          </a:xfrm>
          <a:solidFill>
            <a:srgbClr val="7F7F7F"/>
          </a:solidFill>
        </p:spPr>
        <p:txBody>
          <a:bodyPr/>
          <a:lstStyle/>
          <a:p>
            <a:pPr marL="0" indent="0">
              <a:buNone/>
            </a:pP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Performing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  <a:latin typeface="Arial"/>
                <a:cs typeface="Arial"/>
              </a:rPr>
              <a:t>Pancreatic</a:t>
            </a:r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b="1" dirty="0" smtClean="0">
                <a:solidFill>
                  <a:srgbClr val="000090"/>
                </a:solidFill>
                <a:latin typeface="Arial"/>
                <a:cs typeface="Arial"/>
              </a:rPr>
              <a:t>MRI</a:t>
            </a:r>
            <a:endParaRPr lang="fr-FR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How ?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251520" y="2132856"/>
            <a:ext cx="4284921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latin typeface="Arial" charset="0"/>
              </a:rPr>
              <a:t>Admited</a:t>
            </a:r>
            <a:r>
              <a:rPr lang="fr-FR" sz="2800" b="1" dirty="0" smtClean="0">
                <a:latin typeface="Arial" charset="0"/>
              </a:rPr>
              <a:t> Indication</a:t>
            </a:r>
          </a:p>
          <a:p>
            <a:pPr lvl="1"/>
            <a:r>
              <a:rPr lang="fr-FR" sz="2400" b="1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Cystic</a:t>
            </a:r>
            <a:r>
              <a:rPr lang="fr-FR" sz="2400" dirty="0" smtClean="0">
                <a:latin typeface="Arial" charset="0"/>
              </a:rPr>
              <a:t> lésions </a:t>
            </a:r>
            <a:r>
              <a:rPr lang="fr-FR" sz="2400" dirty="0">
                <a:solidFill>
                  <a:srgbClr val="000090"/>
                </a:solidFill>
              </a:rPr>
              <a:t>IPMN +</a:t>
            </a:r>
            <a:r>
              <a:rPr lang="fr-FR" sz="2400" dirty="0" smtClean="0">
                <a:solidFill>
                  <a:srgbClr val="000090"/>
                </a:solidFill>
              </a:rPr>
              <a:t>+</a:t>
            </a:r>
            <a:endParaRPr lang="fr-FR" sz="2400" dirty="0" smtClean="0">
              <a:latin typeface="Arial" charset="0"/>
            </a:endParaRPr>
          </a:p>
          <a:p>
            <a:pPr lvl="1"/>
            <a:r>
              <a:rPr lang="fr-FR" sz="2400" dirty="0" err="1" smtClean="0">
                <a:latin typeface="Arial" charset="0"/>
              </a:rPr>
              <a:t>Chronic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pancreatitis</a:t>
            </a:r>
            <a:endParaRPr lang="fr-FR" dirty="0" smtClean="0">
              <a:latin typeface="Arial" charset="0"/>
            </a:endParaRPr>
          </a:p>
          <a:p>
            <a:pPr marL="914400" lvl="2" indent="0">
              <a:buNone/>
            </a:pPr>
            <a:endParaRPr lang="fr-FR" b="1" dirty="0" smtClean="0">
              <a:latin typeface="Arial" charset="0"/>
            </a:endParaRPr>
          </a:p>
          <a:p>
            <a:pPr lvl="2">
              <a:buFont typeface="Wingdings" charset="0"/>
              <a:buNone/>
            </a:pPr>
            <a:endParaRPr lang="fr-FR" b="1" dirty="0" smtClean="0">
              <a:latin typeface="Arial" charset="0"/>
            </a:endParaRPr>
          </a:p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683568" y="3933056"/>
            <a:ext cx="7948612" cy="2513012"/>
            <a:chOff x="684213" y="4344988"/>
            <a:chExt cx="7948612" cy="2513012"/>
          </a:xfrm>
        </p:grpSpPr>
        <p:pic>
          <p:nvPicPr>
            <p:cNvPr id="11" name="Picture 1028" descr="pancrea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2" b="6830"/>
            <a:stretch>
              <a:fillRect/>
            </a:stretch>
          </p:blipFill>
          <p:spPr bwMode="auto">
            <a:xfrm>
              <a:off x="684213" y="4387850"/>
              <a:ext cx="2452687" cy="24257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31" descr="ln0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625" y="4344988"/>
              <a:ext cx="2501900" cy="251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I0009_1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1" t="27795" r="35338" b="29283"/>
            <a:stretch>
              <a:fillRect/>
            </a:stretch>
          </p:blipFill>
          <p:spPr bwMode="auto">
            <a:xfrm>
              <a:off x="5786438" y="4357688"/>
              <a:ext cx="2846387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027"/>
          <p:cNvSpPr txBox="1">
            <a:spLocks noChangeArrowheads="1"/>
          </p:cNvSpPr>
          <p:nvPr/>
        </p:nvSpPr>
        <p:spPr>
          <a:xfrm>
            <a:off x="4355977" y="2132856"/>
            <a:ext cx="47693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fr-FR" sz="2800" b="1" dirty="0" smtClean="0">
                <a:latin typeface="Arial" charset="0"/>
              </a:rPr>
              <a:t>Borderline Indication</a:t>
            </a:r>
            <a:r>
              <a:rPr lang="fr-FR" sz="2400" b="1" dirty="0" smtClean="0">
                <a:latin typeface="Arial" charset="0"/>
              </a:rPr>
              <a:t> </a:t>
            </a:r>
          </a:p>
          <a:p>
            <a:pPr lvl="1"/>
            <a:r>
              <a:rPr lang="fr-FR" sz="2400" dirty="0" err="1" smtClean="0">
                <a:latin typeface="Arial" charset="0"/>
              </a:rPr>
              <a:t>Adenocarcinoma</a:t>
            </a:r>
            <a:endParaRPr lang="fr-FR" sz="2400" dirty="0" smtClean="0">
              <a:latin typeface="Arial" charset="0"/>
            </a:endParaRPr>
          </a:p>
          <a:p>
            <a:pPr lvl="1"/>
            <a:r>
              <a:rPr lang="fr-FR" sz="2400" dirty="0" smtClean="0">
                <a:latin typeface="Arial" charset="0"/>
              </a:rPr>
              <a:t>Neuroendocrine </a:t>
            </a:r>
            <a:r>
              <a:rPr lang="fr-FR" sz="2400" dirty="0" err="1" smtClean="0">
                <a:latin typeface="Arial" charset="0"/>
              </a:rPr>
              <a:t>tumor</a:t>
            </a:r>
            <a:endParaRPr lang="fr-FR" sz="2400" dirty="0">
              <a:latin typeface="Arial" charset="0"/>
            </a:endParaRPr>
          </a:p>
          <a:p>
            <a:pPr lvl="1"/>
            <a:r>
              <a:rPr lang="fr-FR" sz="2400" dirty="0" smtClean="0">
                <a:latin typeface="Arial" charset="0"/>
              </a:rPr>
              <a:t>Acute </a:t>
            </a:r>
            <a:r>
              <a:rPr lang="fr-FR" sz="2400" dirty="0" err="1">
                <a:latin typeface="Arial" charset="0"/>
              </a:rPr>
              <a:t>pancreatitis</a:t>
            </a:r>
            <a:endParaRPr lang="fr-FR" dirty="0">
              <a:latin typeface="Arial" charset="0"/>
            </a:endParaRPr>
          </a:p>
          <a:p>
            <a:pPr marL="914400" lvl="2" indent="0">
              <a:buNone/>
            </a:pPr>
            <a:endParaRPr lang="fr-FR" b="1" dirty="0" smtClean="0">
              <a:latin typeface="Arial" charset="0"/>
            </a:endParaRPr>
          </a:p>
          <a:p>
            <a:pPr lvl="2">
              <a:buFont typeface="Wingdings" charset="0"/>
              <a:buNone/>
            </a:pPr>
            <a:endParaRPr lang="fr-FR" b="1" dirty="0" smtClean="0">
              <a:latin typeface="Arial" charset="0"/>
            </a:endParaRPr>
          </a:p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pic>
        <p:nvPicPr>
          <p:cNvPr id="17" name="Image 11" descr="se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27840" r="29323" b="23422"/>
          <a:stretch>
            <a:fillRect/>
          </a:stretch>
        </p:blipFill>
        <p:spPr bwMode="auto">
          <a:xfrm>
            <a:off x="827584" y="1268537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4" descr="se0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28040" r="36510" b="23219"/>
          <a:stretch>
            <a:fillRect/>
          </a:stretch>
        </p:blipFill>
        <p:spPr bwMode="auto">
          <a:xfrm>
            <a:off x="4067944" y="1268760"/>
            <a:ext cx="30956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7" descr="se0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25101" r="29126" b="20267"/>
          <a:stretch>
            <a:fillRect/>
          </a:stretch>
        </p:blipFill>
        <p:spPr bwMode="auto">
          <a:xfrm>
            <a:off x="827584" y="3789511"/>
            <a:ext cx="3168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8" descr="se0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25102" r="29126" b="20267"/>
          <a:stretch>
            <a:fillRect/>
          </a:stretch>
        </p:blipFill>
        <p:spPr bwMode="auto">
          <a:xfrm>
            <a:off x="4139952" y="3717503"/>
            <a:ext cx="309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r 9"/>
          <p:cNvGrpSpPr/>
          <p:nvPr/>
        </p:nvGrpSpPr>
        <p:grpSpPr>
          <a:xfrm>
            <a:off x="1691680" y="2276872"/>
            <a:ext cx="3748088" cy="3646844"/>
            <a:chOff x="2146300" y="2220913"/>
            <a:chExt cx="3748088" cy="3646844"/>
          </a:xfrm>
        </p:grpSpPr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 rot="12608753">
              <a:off x="2146300" y="2220913"/>
              <a:ext cx="214313" cy="43338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000"/>
            </a:p>
          </p:txBody>
        </p:sp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 rot="12608753">
              <a:off x="2319140" y="5059338"/>
              <a:ext cx="214312" cy="43338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000"/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 rot="17699615">
              <a:off x="5570537" y="5543907"/>
              <a:ext cx="214313" cy="43338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00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51520" y="764704"/>
            <a:ext cx="8751114" cy="369332"/>
          </a:xfrm>
          <a:prstGeom prst="rect">
            <a:avLst/>
          </a:prstGeom>
          <a:solidFill>
            <a:srgbClr val="7F7F7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 56 </a:t>
            </a:r>
            <a:r>
              <a:rPr lang="fr-FR" dirty="0" err="1" smtClean="0"/>
              <a:t>female</a:t>
            </a:r>
            <a:r>
              <a:rPr lang="fr-FR" dirty="0" smtClean="0"/>
              <a:t> </a:t>
            </a:r>
            <a:r>
              <a:rPr lang="fr-FR" dirty="0" err="1" smtClean="0"/>
              <a:t>refered</a:t>
            </a:r>
            <a:r>
              <a:rPr lang="fr-FR" dirty="0" smtClean="0"/>
              <a:t> to MRI for a borderline </a:t>
            </a:r>
            <a:r>
              <a:rPr lang="fr-FR" dirty="0" err="1" smtClean="0"/>
              <a:t>adenocarcinoma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one </a:t>
            </a:r>
            <a:r>
              <a:rPr lang="fr-FR" dirty="0" err="1" smtClean="0"/>
              <a:t>resectable</a:t>
            </a:r>
            <a:r>
              <a:rPr lang="fr-FR" dirty="0" smtClean="0"/>
              <a:t> met on CT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283968" y="306896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16" descr="se010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26733" r="57925" b="18633"/>
          <a:stretch/>
        </p:blipFill>
        <p:spPr bwMode="auto">
          <a:xfrm>
            <a:off x="7380313" y="2348880"/>
            <a:ext cx="17636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avec flèche 24"/>
          <p:cNvCxnSpPr/>
          <p:nvPr/>
        </p:nvCxnSpPr>
        <p:spPr>
          <a:xfrm flipV="1">
            <a:off x="7524328" y="4365104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9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980728"/>
            <a:ext cx="7578266" cy="70788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marL="0" lvl="2"/>
            <a:r>
              <a:rPr lang="fr-FR" sz="4000" dirty="0" smtClean="0">
                <a:solidFill>
                  <a:srgbClr val="000090"/>
                </a:solidFill>
                <a:latin typeface="Arial" charset="0"/>
              </a:rPr>
              <a:t>Diffusion </a:t>
            </a:r>
            <a:r>
              <a:rPr lang="fr-FR" sz="4000" dirty="0" err="1" smtClean="0">
                <a:solidFill>
                  <a:srgbClr val="000090"/>
                </a:solidFill>
                <a:latin typeface="Arial" charset="0"/>
              </a:rPr>
              <a:t>Weighted</a:t>
            </a:r>
            <a:r>
              <a:rPr lang="fr-FR" sz="4000" dirty="0" smtClean="0">
                <a:solidFill>
                  <a:srgbClr val="000090"/>
                </a:solidFill>
                <a:latin typeface="Arial" charset="0"/>
              </a:rPr>
              <a:t> Images: </a:t>
            </a:r>
            <a:r>
              <a:rPr lang="fr-FR" sz="4000" dirty="0" smtClean="0">
                <a:solidFill>
                  <a:srgbClr val="FFFF00"/>
                </a:solidFill>
                <a:latin typeface="Arial" charset="0"/>
              </a:rPr>
              <a:t>DWI</a:t>
            </a:r>
            <a:endParaRPr lang="fr-FR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097430"/>
            <a:ext cx="86409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dirty="0">
                <a:solidFill>
                  <a:srgbClr val="FFFFFF"/>
                </a:solidFill>
                <a:latin typeface="Arial" charset="0"/>
              </a:rPr>
              <a:t>French Prospective </a:t>
            </a:r>
            <a:r>
              <a:rPr lang="fr-FR" sz="3600" dirty="0" err="1">
                <a:solidFill>
                  <a:srgbClr val="FFFFFF"/>
                </a:solidFill>
                <a:latin typeface="Arial" charset="0"/>
              </a:rPr>
              <a:t>multicenter</a:t>
            </a:r>
            <a:r>
              <a:rPr lang="fr-FR" sz="36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3600" dirty="0" smtClean="0">
                <a:solidFill>
                  <a:srgbClr val="FFFFFF"/>
                </a:solidFill>
                <a:latin typeface="Arial" charset="0"/>
              </a:rPr>
              <a:t>Trial:</a:t>
            </a:r>
            <a:endParaRPr lang="fr-FR" sz="3600" dirty="0">
              <a:solidFill>
                <a:srgbClr val="FFFFFF"/>
              </a:solidFill>
              <a:latin typeface="Arial" charset="0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2400" dirty="0" err="1">
                <a:solidFill>
                  <a:srgbClr val="FFFF00"/>
                </a:solidFill>
                <a:latin typeface="Arial" charset="0"/>
              </a:rPr>
              <a:t>Added</a:t>
            </a:r>
            <a:r>
              <a:rPr lang="fr-FR" sz="2400" dirty="0">
                <a:solidFill>
                  <a:srgbClr val="FFFF00"/>
                </a:solidFill>
                <a:latin typeface="Arial" charset="0"/>
              </a:rPr>
              <a:t> value of MRI </a:t>
            </a:r>
            <a:r>
              <a:rPr lang="fr-FR" sz="2400" dirty="0" err="1">
                <a:solidFill>
                  <a:srgbClr val="FFFF00"/>
                </a:solidFill>
                <a:latin typeface="Arial" charset="0"/>
              </a:rPr>
              <a:t>with</a:t>
            </a:r>
            <a:r>
              <a:rPr lang="fr-FR" sz="2400" dirty="0">
                <a:solidFill>
                  <a:srgbClr val="FFFF00"/>
                </a:solidFill>
                <a:latin typeface="Arial" charset="0"/>
              </a:rPr>
              <a:t> DWI 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in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resectable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patients (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after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Triple Phase MDCT)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2400" dirty="0">
                <a:solidFill>
                  <a:srgbClr val="FFFFFF"/>
                </a:solidFill>
                <a:latin typeface="Arial" charset="0"/>
              </a:rPr>
              <a:t>Partial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results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(125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included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patients)</a:t>
            </a:r>
          </a:p>
          <a:p>
            <a:pPr lvl="2">
              <a:lnSpc>
                <a:spcPct val="150000"/>
              </a:lnSpc>
              <a:defRPr/>
            </a:pPr>
            <a:r>
              <a:rPr lang="fr-FR" sz="2400" dirty="0">
                <a:solidFill>
                  <a:srgbClr val="FFFF00"/>
                </a:solidFill>
                <a:latin typeface="Arial" charset="0"/>
              </a:rPr>
              <a:t>14% 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of patients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liver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mets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only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seen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at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MRI</a:t>
            </a:r>
          </a:p>
        </p:txBody>
      </p:sp>
    </p:spTree>
    <p:extLst>
      <p:ext uri="{BB962C8B-B14F-4D97-AF65-F5344CB8AC3E}">
        <p14:creationId xmlns:p14="http://schemas.microsoft.com/office/powerpoint/2010/main" val="41233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3347864" y="188640"/>
            <a:ext cx="5796136" cy="648072"/>
            <a:chOff x="3347864" y="188640"/>
            <a:chExt cx="5796136" cy="648072"/>
          </a:xfrm>
        </p:grpSpPr>
        <p:sp>
          <p:nvSpPr>
            <p:cNvPr id="7" name="Titre 1"/>
            <p:cNvSpPr txBox="1">
              <a:spLocks/>
            </p:cNvSpPr>
            <p:nvPr/>
          </p:nvSpPr>
          <p:spPr>
            <a:xfrm>
              <a:off x="3347864" y="188640"/>
              <a:ext cx="3744416" cy="648072"/>
            </a:xfrm>
            <a:prstGeom prst="rect">
              <a:avLst/>
            </a:prstGeom>
            <a:solidFill>
              <a:srgbClr val="00009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4000" dirty="0" err="1" smtClean="0">
                  <a:solidFill>
                    <a:srgbClr val="0800FE"/>
                  </a:solidFill>
                </a:rPr>
                <a:t>Clinical</a:t>
              </a:r>
              <a:r>
                <a:rPr lang="fr-FR" sz="4000" dirty="0" smtClean="0">
                  <a:solidFill>
                    <a:srgbClr val="0800FE"/>
                  </a:solidFill>
                </a:rPr>
                <a:t> Cases</a:t>
              </a:r>
              <a:endParaRPr lang="fr-FR" sz="4000" dirty="0">
                <a:solidFill>
                  <a:srgbClr val="0800FE"/>
                </a:solidFill>
              </a:endParaRPr>
            </a:p>
          </p:txBody>
        </p:sp>
        <p:sp>
          <p:nvSpPr>
            <p:cNvPr id="8" name="Titre 1"/>
            <p:cNvSpPr txBox="1">
              <a:spLocks/>
            </p:cNvSpPr>
            <p:nvPr/>
          </p:nvSpPr>
          <p:spPr>
            <a:xfrm>
              <a:off x="7092280" y="188640"/>
              <a:ext cx="2051720" cy="648072"/>
            </a:xfrm>
            <a:prstGeom prst="rect">
              <a:avLst/>
            </a:prstGeom>
            <a:solidFill>
              <a:srgbClr val="000090"/>
            </a:solidFill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dirty="0" smtClean="0">
                  <a:solidFill>
                    <a:srgbClr val="0800FE"/>
                  </a:solidFill>
                </a:rPr>
                <a:t>Conclusion</a:t>
              </a:r>
              <a:endParaRPr lang="fr-FR" dirty="0">
                <a:solidFill>
                  <a:srgbClr val="0800F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504" y="980728"/>
            <a:ext cx="5567500" cy="523220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pPr marL="0" lvl="2"/>
            <a:r>
              <a:rPr lang="fr-FR" sz="2800" b="1" dirty="0" smtClean="0">
                <a:solidFill>
                  <a:srgbClr val="000090"/>
                </a:solidFill>
                <a:latin typeface="Arial" charset="0"/>
              </a:rPr>
              <a:t> DWI</a:t>
            </a:r>
            <a:r>
              <a:rPr lang="fr-FR" sz="2400" dirty="0" smtClean="0">
                <a:solidFill>
                  <a:srgbClr val="000090"/>
                </a:solidFill>
                <a:latin typeface="Arial" charset="0"/>
              </a:rPr>
              <a:t>: 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for </a:t>
            </a: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pancreas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adenocarcinoma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?</a:t>
            </a:r>
            <a:endParaRPr lang="fr-FR" sz="24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7" t="11504" b="61178"/>
          <a:stretch/>
        </p:blipFill>
        <p:spPr bwMode="auto">
          <a:xfrm>
            <a:off x="5697559" y="2695427"/>
            <a:ext cx="3000354" cy="164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67325" b="57403"/>
          <a:stretch/>
        </p:blipFill>
        <p:spPr bwMode="auto">
          <a:xfrm>
            <a:off x="5698976" y="908720"/>
            <a:ext cx="29878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414908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80 patients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proved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PA, 3T, DWI (b=1000)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47% of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hyperintense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lesions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clear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borders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fr-FR" sz="2200" dirty="0" err="1">
                <a:latin typeface="Arial" pitchFamily="34" charset="0"/>
                <a:cs typeface="Arial" pitchFamily="34" charset="0"/>
              </a:rPr>
              <a:t>Hyperintensity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 of the distal </a:t>
            </a:r>
            <a:r>
              <a:rPr lang="fr-FR" sz="2200" dirty="0" err="1">
                <a:latin typeface="Arial" pitchFamily="34" charset="0"/>
                <a:cs typeface="Arial" pitchFamily="34" charset="0"/>
              </a:rPr>
              <a:t>pancreatic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>
                <a:latin typeface="Arial" pitchFamily="34" charset="0"/>
                <a:cs typeface="Arial" pitchFamily="34" charset="0"/>
              </a:rPr>
              <a:t>parenchyma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Obstructive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Pancreatitis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t="311" b="54315"/>
          <a:stretch/>
        </p:blipFill>
        <p:spPr>
          <a:xfrm>
            <a:off x="35496" y="1844824"/>
            <a:ext cx="5616624" cy="112876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t="61323" r="64176"/>
          <a:stretch/>
        </p:blipFill>
        <p:spPr>
          <a:xfrm>
            <a:off x="144016" y="1916832"/>
            <a:ext cx="1619672" cy="77210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1560" y="263691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2012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3347864" y="188640"/>
            <a:ext cx="5796136" cy="648072"/>
            <a:chOff x="3347864" y="188640"/>
            <a:chExt cx="5796136" cy="648072"/>
          </a:xfrm>
        </p:grpSpPr>
        <p:sp>
          <p:nvSpPr>
            <p:cNvPr id="7" name="Titre 1"/>
            <p:cNvSpPr txBox="1">
              <a:spLocks/>
            </p:cNvSpPr>
            <p:nvPr/>
          </p:nvSpPr>
          <p:spPr>
            <a:xfrm>
              <a:off x="3347864" y="188640"/>
              <a:ext cx="3744416" cy="648072"/>
            </a:xfrm>
            <a:prstGeom prst="rect">
              <a:avLst/>
            </a:prstGeom>
            <a:solidFill>
              <a:srgbClr val="00009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4000" dirty="0" err="1" smtClean="0">
                  <a:solidFill>
                    <a:srgbClr val="0800FE"/>
                  </a:solidFill>
                </a:rPr>
                <a:t>Clinical</a:t>
              </a:r>
              <a:r>
                <a:rPr lang="fr-FR" sz="4000" dirty="0" smtClean="0">
                  <a:solidFill>
                    <a:srgbClr val="0800FE"/>
                  </a:solidFill>
                </a:rPr>
                <a:t> Cases</a:t>
              </a:r>
              <a:endParaRPr lang="fr-FR" sz="4000" dirty="0">
                <a:solidFill>
                  <a:srgbClr val="0800FE"/>
                </a:solidFill>
              </a:endParaRPr>
            </a:p>
          </p:txBody>
        </p:sp>
        <p:sp>
          <p:nvSpPr>
            <p:cNvPr id="8" name="Titre 1"/>
            <p:cNvSpPr txBox="1">
              <a:spLocks/>
            </p:cNvSpPr>
            <p:nvPr/>
          </p:nvSpPr>
          <p:spPr>
            <a:xfrm>
              <a:off x="7092280" y="188640"/>
              <a:ext cx="2051720" cy="648072"/>
            </a:xfrm>
            <a:prstGeom prst="rect">
              <a:avLst/>
            </a:prstGeom>
            <a:solidFill>
              <a:srgbClr val="000090"/>
            </a:solidFill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dirty="0" smtClean="0">
                  <a:solidFill>
                    <a:srgbClr val="0800FE"/>
                  </a:solidFill>
                </a:rPr>
                <a:t>Conclusion</a:t>
              </a:r>
              <a:endParaRPr lang="fr-FR" dirty="0">
                <a:solidFill>
                  <a:srgbClr val="0800F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9512" y="980728"/>
            <a:ext cx="8306931" cy="954107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pPr marL="0" lvl="2"/>
            <a:r>
              <a:rPr lang="fr-FR" sz="2800" b="1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fr-FR" sz="2800" dirty="0" smtClean="0">
                <a:solidFill>
                  <a:srgbClr val="000090"/>
                </a:solidFill>
                <a:latin typeface="Arial" charset="0"/>
              </a:rPr>
              <a:t>Focus Diffusion : </a:t>
            </a:r>
          </a:p>
          <a:p>
            <a:pPr marL="0" lvl="2"/>
            <a:r>
              <a:rPr lang="fr-FR" sz="2800" b="1" u="sng" dirty="0" err="1" smtClean="0">
                <a:solidFill>
                  <a:srgbClr val="FFFF00"/>
                </a:solidFill>
                <a:latin typeface="Calibri" pitchFamily="34" charset="0"/>
              </a:rPr>
              <a:t>F</a:t>
            </a:r>
            <a:r>
              <a:rPr lang="fr-FR" sz="2800" dirty="0" err="1" smtClean="0">
                <a:solidFill>
                  <a:srgbClr val="FFFF00"/>
                </a:solidFill>
                <a:latin typeface="Calibri" pitchFamily="34" charset="0"/>
              </a:rPr>
              <a:t>ov</a:t>
            </a:r>
            <a:r>
              <a:rPr lang="fr-FR" sz="2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2800" b="1" u="sng" dirty="0" err="1" smtClean="0">
                <a:solidFill>
                  <a:srgbClr val="FFFF00"/>
                </a:solidFill>
                <a:latin typeface="Calibri" pitchFamily="34" charset="0"/>
              </a:rPr>
              <a:t>O</a:t>
            </a:r>
            <a:r>
              <a:rPr lang="fr-FR" sz="2800" dirty="0" err="1" smtClean="0">
                <a:solidFill>
                  <a:srgbClr val="FFFF00"/>
                </a:solidFill>
                <a:latin typeface="Calibri" pitchFamily="34" charset="0"/>
              </a:rPr>
              <a:t>ptimized</a:t>
            </a:r>
            <a:r>
              <a:rPr lang="fr-FR" sz="2800" dirty="0" smtClean="0">
                <a:solidFill>
                  <a:srgbClr val="FFFF00"/>
                </a:solidFill>
                <a:latin typeface="Calibri" pitchFamily="34" charset="0"/>
              </a:rPr>
              <a:t> and </a:t>
            </a:r>
            <a:r>
              <a:rPr lang="fr-FR" sz="2800" b="1" u="sng" dirty="0" err="1" smtClean="0">
                <a:solidFill>
                  <a:srgbClr val="FFFF00"/>
                </a:solidFill>
                <a:latin typeface="Calibri" pitchFamily="34" charset="0"/>
              </a:rPr>
              <a:t>C</a:t>
            </a:r>
            <a:r>
              <a:rPr lang="fr-FR" sz="2800" dirty="0" err="1" smtClean="0">
                <a:solidFill>
                  <a:srgbClr val="FFFF00"/>
                </a:solidFill>
                <a:latin typeface="Calibri" pitchFamily="34" charset="0"/>
              </a:rPr>
              <a:t>onstrained</a:t>
            </a:r>
            <a:r>
              <a:rPr lang="fr-FR" sz="2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2800" b="1" u="sng" dirty="0" err="1" smtClean="0">
                <a:solidFill>
                  <a:srgbClr val="FFFF00"/>
                </a:solidFill>
                <a:latin typeface="Calibri" pitchFamily="34" charset="0"/>
              </a:rPr>
              <a:t>U</a:t>
            </a:r>
            <a:r>
              <a:rPr lang="fr-FR" sz="2800" dirty="0" err="1" smtClean="0">
                <a:solidFill>
                  <a:srgbClr val="FFFF00"/>
                </a:solidFill>
                <a:latin typeface="Calibri" pitchFamily="34" charset="0"/>
              </a:rPr>
              <a:t>ndistorted</a:t>
            </a:r>
            <a:r>
              <a:rPr lang="fr-FR" sz="2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2800" b="1" u="sng" dirty="0" smtClean="0">
                <a:solidFill>
                  <a:srgbClr val="FFFF00"/>
                </a:solidFill>
                <a:latin typeface="Calibri" pitchFamily="34" charset="0"/>
              </a:rPr>
              <a:t>S</a:t>
            </a:r>
            <a:r>
              <a:rPr lang="fr-FR" sz="2800" dirty="0" smtClean="0">
                <a:solidFill>
                  <a:srgbClr val="FFFF00"/>
                </a:solidFill>
                <a:latin typeface="Calibri" pitchFamily="34" charset="0"/>
              </a:rPr>
              <a:t>ingle-</a:t>
            </a:r>
            <a:r>
              <a:rPr lang="fr-FR" sz="2800" dirty="0" err="1" smtClean="0">
                <a:solidFill>
                  <a:srgbClr val="FFFF00"/>
                </a:solidFill>
                <a:latin typeface="Calibri" pitchFamily="34" charset="0"/>
              </a:rPr>
              <a:t>shot</a:t>
            </a:r>
            <a:r>
              <a:rPr lang="fr-FR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fr-FR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3866" y="1916832"/>
            <a:ext cx="91223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0">
              <a:buNone/>
            </a:pPr>
            <a:endParaRPr lang="fr-FR" dirty="0" smtClean="0"/>
          </a:p>
          <a:p>
            <a:pPr marL="514350" lvl="1" indent="0">
              <a:buNone/>
            </a:pPr>
            <a:r>
              <a:rPr lang="fr-FR" dirty="0" smtClean="0">
                <a:latin typeface="Arial"/>
                <a:cs typeface="Arial"/>
              </a:rPr>
              <a:t>-TE </a:t>
            </a:r>
            <a:r>
              <a:rPr lang="fr-FR" dirty="0">
                <a:latin typeface="Arial"/>
                <a:cs typeface="Arial"/>
              </a:rPr>
              <a:t>= 50ms, TR = 5000 – 6000</a:t>
            </a:r>
            <a:endParaRPr lang="fr-FR" sz="2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lvl="1"/>
            <a:r>
              <a:rPr lang="fr-FR" dirty="0">
                <a:latin typeface="Arial" charset="0"/>
              </a:rPr>
              <a:t>b50-500 (EPI</a:t>
            </a:r>
            <a:r>
              <a:rPr lang="fr-FR" dirty="0" smtClean="0">
                <a:latin typeface="Arial" charset="0"/>
              </a:rPr>
              <a:t>), 16 </a:t>
            </a:r>
            <a:r>
              <a:rPr lang="fr-FR" dirty="0" err="1" smtClean="0">
                <a:latin typeface="Arial" charset="0"/>
              </a:rPr>
              <a:t>nex</a:t>
            </a:r>
            <a:endParaRPr lang="fr-FR" dirty="0">
              <a:latin typeface="Arial" charset="0"/>
            </a:endParaRPr>
          </a:p>
          <a:p>
            <a:pPr lvl="1"/>
            <a:r>
              <a:rPr lang="fr-FR" dirty="0" err="1">
                <a:latin typeface="Arial" charset="0"/>
                <a:cs typeface="Arial" charset="0"/>
              </a:rPr>
              <a:t>Thickness</a:t>
            </a:r>
            <a:r>
              <a:rPr lang="fr-FR" dirty="0">
                <a:latin typeface="Arial" charset="0"/>
                <a:cs typeface="Arial" charset="0"/>
              </a:rPr>
              <a:t>  5/0 mm, FOV 160/80/6Nex</a:t>
            </a:r>
          </a:p>
          <a:p>
            <a:pPr lvl="1"/>
            <a:r>
              <a:rPr lang="fr-FR" dirty="0" err="1">
                <a:latin typeface="Arial" charset="0"/>
                <a:cs typeface="Arial" charset="0"/>
              </a:rPr>
              <a:t>Asymetric</a:t>
            </a:r>
            <a:r>
              <a:rPr lang="fr-FR" dirty="0">
                <a:latin typeface="Arial" charset="0"/>
                <a:cs typeface="Arial" charset="0"/>
              </a:rPr>
              <a:t> </a:t>
            </a:r>
            <a:r>
              <a:rPr lang="fr-FR" dirty="0" smtClean="0">
                <a:latin typeface="Arial" charset="0"/>
                <a:cs typeface="Arial" charset="0"/>
              </a:rPr>
              <a:t>FOV (24x12)</a:t>
            </a:r>
          </a:p>
          <a:p>
            <a:pPr lvl="1"/>
            <a:r>
              <a:rPr lang="fr-FR" dirty="0" err="1"/>
              <a:t>Voxel</a:t>
            </a:r>
            <a:r>
              <a:rPr lang="fr-FR" dirty="0"/>
              <a:t> = 1,5 x 1,5 x 5 (11,25 mm</a:t>
            </a:r>
            <a:r>
              <a:rPr lang="fr-FR" baseline="30000" dirty="0"/>
              <a:t>3</a:t>
            </a:r>
            <a:r>
              <a:rPr lang="fr-FR" dirty="0" smtClean="0"/>
              <a:t>) </a:t>
            </a:r>
          </a:p>
          <a:p>
            <a:pPr lvl="1"/>
            <a:r>
              <a:rPr lang="fr-FR" dirty="0"/>
              <a:t>Phase A/P, 16 </a:t>
            </a:r>
            <a:r>
              <a:rPr lang="fr-FR" dirty="0" smtClean="0"/>
              <a:t>coupes</a:t>
            </a:r>
          </a:p>
          <a:p>
            <a:pPr lvl="1"/>
            <a:r>
              <a:rPr lang="fr-FR" dirty="0" err="1" smtClean="0">
                <a:latin typeface="Arial" charset="0"/>
                <a:cs typeface="Arial" charset="0"/>
              </a:rPr>
              <a:t>Respiratory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fr-FR" dirty="0" err="1" smtClean="0">
                <a:latin typeface="Arial" charset="0"/>
                <a:cs typeface="Arial" charset="0"/>
              </a:rPr>
              <a:t>triger</a:t>
            </a:r>
            <a:endParaRPr lang="fr-FR" dirty="0" smtClean="0">
              <a:latin typeface="Arial" charset="0"/>
              <a:cs typeface="Arial" charset="0"/>
            </a:endParaRPr>
          </a:p>
          <a:p>
            <a:pPr lvl="1"/>
            <a:r>
              <a:rPr lang="fr-FR" smtClean="0">
                <a:latin typeface="Arial" charset="0"/>
                <a:cs typeface="Arial" charset="0"/>
              </a:rPr>
              <a:t>Acquisition time &lt; 3min</a:t>
            </a:r>
            <a:endParaRPr lang="fr-FR" dirty="0">
              <a:latin typeface="Arial" charset="0"/>
              <a:cs typeface="Arial" charset="0"/>
            </a:endParaRPr>
          </a:p>
          <a:p>
            <a:pPr marL="514350" lvl="1" indent="0">
              <a:buNone/>
            </a:pPr>
            <a:endParaRPr lang="fr-FR" sz="2800" dirty="0" smtClean="0">
              <a:latin typeface="Arial" charset="0"/>
              <a:cs typeface="Arial" charset="0"/>
            </a:endParaRPr>
          </a:p>
          <a:p>
            <a:pPr marL="514350" lvl="1" indent="0">
              <a:buNone/>
            </a:pPr>
            <a:endParaRPr lang="fr-FR" sz="2800" dirty="0" smtClean="0">
              <a:latin typeface="Arial" charset="0"/>
              <a:cs typeface="Arial" charset="0"/>
            </a:endParaRPr>
          </a:p>
          <a:p>
            <a:pPr marL="514350" lvl="1" indent="0"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1">
              <a:buFont typeface="Wingdings" charset="0"/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5364088" y="4437112"/>
            <a:ext cx="3325183" cy="1625645"/>
            <a:chOff x="5647550" y="2294358"/>
            <a:chExt cx="3325183" cy="162564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136" t="30578" r="26318" b="31661"/>
            <a:stretch>
              <a:fillRect/>
            </a:stretch>
          </p:blipFill>
          <p:spPr bwMode="auto">
            <a:xfrm>
              <a:off x="5647550" y="2294358"/>
              <a:ext cx="3325183" cy="162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ZoneTexte 14"/>
            <p:cNvSpPr txBox="1"/>
            <p:nvPr/>
          </p:nvSpPr>
          <p:spPr>
            <a:xfrm>
              <a:off x="8220917" y="2319397"/>
              <a:ext cx="751816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/>
                <a:t>rFOV</a:t>
              </a:r>
              <a:r>
                <a:rPr lang="fr-FR" sz="1100" dirty="0" smtClean="0"/>
                <a:t> DWI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4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80728"/>
            <a:ext cx="7146608" cy="1015663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pPr marL="0" lvl="2"/>
            <a:r>
              <a:rPr lang="fr-FR" sz="3600" b="1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fr-FR" sz="3600" dirty="0" smtClean="0">
                <a:solidFill>
                  <a:srgbClr val="000090"/>
                </a:solidFill>
                <a:latin typeface="Arial" charset="0"/>
              </a:rPr>
              <a:t>Focus Diffusion : </a:t>
            </a:r>
          </a:p>
          <a:p>
            <a:pPr marL="0" lvl="2"/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</a:rPr>
              <a:t>F</a:t>
            </a:r>
            <a:r>
              <a:rPr lang="fr-FR" sz="2400" dirty="0" err="1" smtClean="0">
                <a:solidFill>
                  <a:srgbClr val="FFFF00"/>
                </a:solidFill>
                <a:latin typeface="Calibri" pitchFamily="34" charset="0"/>
              </a:rPr>
              <a:t>ov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</a:rPr>
              <a:t>O</a:t>
            </a:r>
            <a:r>
              <a:rPr lang="fr-FR" sz="2400" dirty="0" err="1" smtClean="0">
                <a:solidFill>
                  <a:srgbClr val="FFFF00"/>
                </a:solidFill>
                <a:latin typeface="Calibri" pitchFamily="34" charset="0"/>
              </a:rPr>
              <a:t>ptimized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 and </a:t>
            </a: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</a:rPr>
              <a:t>C</a:t>
            </a:r>
            <a:r>
              <a:rPr lang="fr-FR" sz="2400" dirty="0" err="1" smtClean="0">
                <a:solidFill>
                  <a:srgbClr val="FFFF00"/>
                </a:solidFill>
                <a:latin typeface="Calibri" pitchFamily="34" charset="0"/>
              </a:rPr>
              <a:t>onstrained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</a:rPr>
              <a:t>U</a:t>
            </a:r>
            <a:r>
              <a:rPr lang="fr-FR" sz="2400" dirty="0" err="1" smtClean="0">
                <a:solidFill>
                  <a:srgbClr val="FFFF00"/>
                </a:solidFill>
                <a:latin typeface="Calibri" pitchFamily="34" charset="0"/>
              </a:rPr>
              <a:t>ndistorted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2400" b="1" u="sng" dirty="0" smtClean="0">
                <a:solidFill>
                  <a:srgbClr val="FFFF00"/>
                </a:solidFill>
                <a:latin typeface="Calibri" pitchFamily="34" charset="0"/>
              </a:rPr>
              <a:t>S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ingle-</a:t>
            </a:r>
            <a:r>
              <a:rPr lang="fr-FR" sz="2400" dirty="0" err="1" smtClean="0">
                <a:solidFill>
                  <a:srgbClr val="FFFF00"/>
                </a:solidFill>
                <a:latin typeface="Calibri" pitchFamily="34" charset="0"/>
              </a:rPr>
              <a:t>shot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fr-FR" sz="2400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10" name="Groupe 5"/>
          <p:cNvGrpSpPr/>
          <p:nvPr/>
        </p:nvGrpSpPr>
        <p:grpSpPr>
          <a:xfrm>
            <a:off x="395536" y="2204864"/>
            <a:ext cx="8509239" cy="3922105"/>
            <a:chOff x="719064" y="789085"/>
            <a:chExt cx="8509239" cy="3598416"/>
          </a:xfrm>
        </p:grpSpPr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1050439" y="2265596"/>
              <a:ext cx="2603953" cy="2121905"/>
              <a:chOff x="89654" y="1782005"/>
              <a:chExt cx="4859337" cy="3957637"/>
            </a:xfrm>
          </p:grpSpPr>
          <p:sp>
            <p:nvSpPr>
              <p:cNvPr id="22" name="AutoShape 2"/>
              <p:cNvSpPr>
                <a:spLocks noChangeArrowheads="1"/>
              </p:cNvSpPr>
              <p:nvPr/>
            </p:nvSpPr>
            <p:spPr bwMode="auto">
              <a:xfrm rot="900000" flipH="1" flipV="1">
                <a:off x="1159629" y="3239330"/>
                <a:ext cx="3789362" cy="647700"/>
              </a:xfrm>
              <a:prstGeom prst="parallelogram">
                <a:avLst>
                  <a:gd name="adj" fmla="val 146262"/>
                </a:avLst>
              </a:prstGeom>
              <a:solidFill>
                <a:srgbClr val="292929">
                  <a:alpha val="7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1E4191"/>
                  </a:solidFill>
                </a:endParaRPr>
              </a:p>
            </p:txBody>
          </p:sp>
          <p:pic>
            <p:nvPicPr>
              <p:cNvPr id="23" name="Picture 3" descr="oct27_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204" y="1782005"/>
                <a:ext cx="2687637" cy="3957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5" descr="oct27_7_cut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9604" y="2045530"/>
                <a:ext cx="547687" cy="341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Line 6"/>
              <p:cNvSpPr>
                <a:spLocks noChangeAspect="1" noChangeShapeType="1"/>
              </p:cNvSpPr>
              <p:nvPr/>
            </p:nvSpPr>
            <p:spPr bwMode="auto">
              <a:xfrm rot="60000" flipH="1" flipV="1">
                <a:off x="2221666" y="3650492"/>
                <a:ext cx="557213" cy="1365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E4191"/>
                  </a:solidFill>
                </a:endParaRPr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rot="60000" flipH="1" flipV="1">
                <a:off x="1159629" y="3382205"/>
                <a:ext cx="2724150" cy="685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E4191"/>
                  </a:solidFill>
                </a:endParaRPr>
              </a:p>
            </p:txBody>
          </p:sp>
          <p:sp>
            <p:nvSpPr>
              <p:cNvPr id="27" name="AutoShape 8"/>
              <p:cNvSpPr>
                <a:spLocks noChangeArrowheads="1"/>
              </p:cNvSpPr>
              <p:nvPr/>
            </p:nvSpPr>
            <p:spPr bwMode="auto">
              <a:xfrm rot="900000">
                <a:off x="89654" y="3610805"/>
                <a:ext cx="3789362" cy="647700"/>
              </a:xfrm>
              <a:prstGeom prst="parallelogram">
                <a:avLst>
                  <a:gd name="adj" fmla="val 146262"/>
                </a:avLst>
              </a:prstGeom>
              <a:solidFill>
                <a:srgbClr val="292929">
                  <a:alpha val="7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1C1C1C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1E4191"/>
                  </a:solidFill>
                </a:endParaRPr>
              </a:p>
            </p:txBody>
          </p:sp>
        </p:grp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19064" y="1545516"/>
              <a:ext cx="3960439" cy="523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004880"/>
                </a:buClr>
                <a:defRPr/>
              </a:pPr>
              <a:r>
                <a:rPr lang="en-US" sz="2400" b="1" dirty="0" smtClean="0">
                  <a:latin typeface="Calibri" pitchFamily="34" charset="0"/>
                </a:rPr>
                <a:t>Standard Excitation of a slice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5364088" y="2409744"/>
              <a:ext cx="2603955" cy="1832455"/>
              <a:chOff x="1403" y="1129"/>
              <a:chExt cx="3061" cy="2154"/>
            </a:xfrm>
          </p:grpSpPr>
          <p:sp>
            <p:nvSpPr>
              <p:cNvPr id="18" name="AutoShape 5"/>
              <p:cNvSpPr>
                <a:spLocks noChangeArrowheads="1"/>
              </p:cNvSpPr>
              <p:nvPr/>
            </p:nvSpPr>
            <p:spPr bwMode="auto">
              <a:xfrm rot="900000" flipH="1" flipV="1">
                <a:off x="2077" y="1881"/>
                <a:ext cx="2387" cy="408"/>
              </a:xfrm>
              <a:prstGeom prst="parallelogram">
                <a:avLst>
                  <a:gd name="adj" fmla="val 146262"/>
                </a:avLst>
              </a:prstGeom>
              <a:solidFill>
                <a:srgbClr val="292929">
                  <a:alpha val="7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1E4191"/>
                  </a:solidFill>
                </a:endParaRPr>
              </a:p>
            </p:txBody>
          </p:sp>
          <p:pic>
            <p:nvPicPr>
              <p:cNvPr id="19" name="Picture 6" descr="oct27_7_cut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129"/>
                <a:ext cx="345" cy="2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Line 7"/>
              <p:cNvSpPr>
                <a:spLocks noChangeAspect="1" noChangeShapeType="1"/>
              </p:cNvSpPr>
              <p:nvPr/>
            </p:nvSpPr>
            <p:spPr bwMode="auto">
              <a:xfrm rot="60000" flipH="1" flipV="1">
                <a:off x="2746" y="2140"/>
                <a:ext cx="351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E4191"/>
                  </a:solidFill>
                </a:endParaRPr>
              </a:p>
            </p:txBody>
          </p:sp>
          <p:sp>
            <p:nvSpPr>
              <p:cNvPr id="21" name="AutoShape 8"/>
              <p:cNvSpPr>
                <a:spLocks noChangeArrowheads="1"/>
              </p:cNvSpPr>
              <p:nvPr/>
            </p:nvSpPr>
            <p:spPr bwMode="auto">
              <a:xfrm rot="900000">
                <a:off x="1403" y="2115"/>
                <a:ext cx="2387" cy="408"/>
              </a:xfrm>
              <a:prstGeom prst="parallelogram">
                <a:avLst>
                  <a:gd name="adj" fmla="val 146262"/>
                </a:avLst>
              </a:prstGeom>
              <a:solidFill>
                <a:srgbClr val="292929">
                  <a:alpha val="7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1C1C1C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1E4191"/>
                  </a:solidFill>
                </a:endParaRPr>
              </a:p>
            </p:txBody>
          </p:sp>
        </p:grp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823520" y="789085"/>
              <a:ext cx="4404783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004880"/>
                </a:buClr>
                <a:defRPr/>
              </a:pPr>
              <a:r>
                <a:rPr lang="en-US" sz="2400" dirty="0" smtClean="0">
                  <a:latin typeface="Calibri" pitchFamily="34" charset="0"/>
                </a:rPr>
                <a:t>Excitation of  the </a:t>
              </a:r>
              <a:r>
                <a:rPr lang="en-US" sz="2400" dirty="0" err="1" smtClean="0">
                  <a:latin typeface="Calibri" pitchFamily="34" charset="0"/>
                </a:rPr>
                <a:t>Fov</a:t>
              </a:r>
              <a:r>
                <a:rPr lang="en-US" sz="2400" dirty="0" smtClean="0">
                  <a:latin typeface="Calibri" pitchFamily="34" charset="0"/>
                </a:rPr>
                <a:t> in the </a:t>
              </a:r>
              <a:r>
                <a:rPr lang="en-US" sz="2400" dirty="0" err="1" smtClean="0">
                  <a:latin typeface="Calibri" pitchFamily="34" charset="0"/>
                </a:rPr>
                <a:t>frequence</a:t>
              </a:r>
              <a:r>
                <a:rPr lang="en-US" sz="2400" dirty="0" smtClean="0">
                  <a:latin typeface="Calibri" pitchFamily="34" charset="0"/>
                </a:rPr>
                <a:t> direction is reduced by using a selective RF pulse 2D followed by a 180° </a:t>
              </a:r>
              <a:r>
                <a:rPr lang="en-US" sz="2400" dirty="0" err="1" smtClean="0">
                  <a:latin typeface="Calibri" pitchFamily="34" charset="0"/>
                </a:rPr>
                <a:t>refocalisation</a:t>
              </a:r>
              <a:r>
                <a:rPr lang="en-US" sz="2400" dirty="0" smtClean="0">
                  <a:latin typeface="Calibri" pitchFamily="34" charset="0"/>
                </a:rPr>
                <a:t> impulsion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7164288" y="587727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Focus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0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80728"/>
            <a:ext cx="7146608" cy="1015663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pPr marL="0" lvl="2"/>
            <a:r>
              <a:rPr lang="fr-FR" sz="3600" b="1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fr-FR" sz="3600" dirty="0" smtClean="0">
                <a:solidFill>
                  <a:srgbClr val="000090"/>
                </a:solidFill>
                <a:latin typeface="Arial" charset="0"/>
              </a:rPr>
              <a:t>Focus Diffusion : </a:t>
            </a:r>
          </a:p>
          <a:p>
            <a:pPr marL="0" lvl="2"/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</a:rPr>
              <a:t>F</a:t>
            </a:r>
            <a:r>
              <a:rPr lang="fr-FR" sz="2400" dirty="0" err="1" smtClean="0">
                <a:solidFill>
                  <a:srgbClr val="FFFF00"/>
                </a:solidFill>
                <a:latin typeface="Calibri" pitchFamily="34" charset="0"/>
              </a:rPr>
              <a:t>ov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</a:rPr>
              <a:t>O</a:t>
            </a:r>
            <a:r>
              <a:rPr lang="fr-FR" sz="2400" dirty="0" err="1" smtClean="0">
                <a:solidFill>
                  <a:srgbClr val="FFFF00"/>
                </a:solidFill>
                <a:latin typeface="Calibri" pitchFamily="34" charset="0"/>
              </a:rPr>
              <a:t>ptimized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 and </a:t>
            </a: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</a:rPr>
              <a:t>C</a:t>
            </a:r>
            <a:r>
              <a:rPr lang="fr-FR" sz="2400" dirty="0" err="1" smtClean="0">
                <a:solidFill>
                  <a:srgbClr val="FFFF00"/>
                </a:solidFill>
                <a:latin typeface="Calibri" pitchFamily="34" charset="0"/>
              </a:rPr>
              <a:t>onstrained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</a:rPr>
              <a:t>U</a:t>
            </a:r>
            <a:r>
              <a:rPr lang="fr-FR" sz="2400" dirty="0" err="1" smtClean="0">
                <a:solidFill>
                  <a:srgbClr val="FFFF00"/>
                </a:solidFill>
                <a:latin typeface="Calibri" pitchFamily="34" charset="0"/>
              </a:rPr>
              <a:t>ndistorted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2400" b="1" u="sng" dirty="0" smtClean="0">
                <a:solidFill>
                  <a:srgbClr val="FFFF00"/>
                </a:solidFill>
                <a:latin typeface="Calibri" pitchFamily="34" charset="0"/>
              </a:rPr>
              <a:t>S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</a:rPr>
              <a:t>ingle-</a:t>
            </a:r>
            <a:r>
              <a:rPr lang="fr-FR" sz="2400" dirty="0" err="1" smtClean="0">
                <a:solidFill>
                  <a:srgbClr val="FFFF00"/>
                </a:solidFill>
                <a:latin typeface="Calibri" pitchFamily="34" charset="0"/>
              </a:rPr>
              <a:t>shot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fr-FR" sz="2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9080" y="3068960"/>
            <a:ext cx="9122348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0">
              <a:buNone/>
            </a:pPr>
            <a:endParaRPr lang="fr-FR" sz="28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514350" lvl="1" indent="0">
              <a:buNone/>
            </a:pPr>
            <a:r>
              <a:rPr lang="fr-FR" sz="44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Advantages</a:t>
            </a:r>
            <a:r>
              <a:rPr lang="fr-FR" sz="4400" dirty="0" smtClean="0">
                <a:latin typeface="Arial" charset="0"/>
                <a:cs typeface="Arial" charset="0"/>
              </a:rPr>
              <a:t>:</a:t>
            </a:r>
          </a:p>
          <a:p>
            <a:pPr marL="1085850" lvl="1" indent="-571500">
              <a:buFont typeface="Arial"/>
              <a:buChar char="•"/>
            </a:pPr>
            <a:r>
              <a:rPr lang="fr-FR" sz="4400" dirty="0" err="1" smtClean="0">
                <a:latin typeface="Arial" charset="0"/>
                <a:cs typeface="Arial" charset="0"/>
              </a:rPr>
              <a:t>Increase</a:t>
            </a:r>
            <a:r>
              <a:rPr lang="fr-FR" sz="4400" dirty="0" smtClean="0">
                <a:latin typeface="Arial" charset="0"/>
                <a:cs typeface="Arial" charset="0"/>
              </a:rPr>
              <a:t> spatial </a:t>
            </a:r>
            <a:r>
              <a:rPr lang="fr-FR" sz="4400" dirty="0" err="1" smtClean="0">
                <a:latin typeface="Arial" charset="0"/>
                <a:cs typeface="Arial" charset="0"/>
              </a:rPr>
              <a:t>resolution</a:t>
            </a:r>
            <a:r>
              <a:rPr lang="fr-FR" sz="4400" dirty="0" smtClean="0">
                <a:latin typeface="Arial" charset="0"/>
                <a:cs typeface="Arial" charset="0"/>
              </a:rPr>
              <a:t> by 3 by </a:t>
            </a:r>
            <a:r>
              <a:rPr lang="fr-FR" sz="4400" dirty="0" err="1" smtClean="0">
                <a:latin typeface="Arial" charset="0"/>
                <a:cs typeface="Arial" charset="0"/>
              </a:rPr>
              <a:t>reducing</a:t>
            </a:r>
            <a:r>
              <a:rPr lang="fr-FR" sz="4400" dirty="0" smtClean="0">
                <a:latin typeface="Arial" charset="0"/>
                <a:cs typeface="Arial" charset="0"/>
              </a:rPr>
              <a:t> FOV</a:t>
            </a:r>
          </a:p>
          <a:p>
            <a:pPr marL="1085850" lvl="1" indent="-571500">
              <a:buFont typeface="Arial"/>
              <a:buChar char="•"/>
            </a:pPr>
            <a:r>
              <a:rPr lang="fr-FR" sz="4400" dirty="0" err="1" smtClean="0">
                <a:latin typeface="Arial" charset="0"/>
                <a:cs typeface="Arial" charset="0"/>
              </a:rPr>
              <a:t>Decrease</a:t>
            </a:r>
            <a:r>
              <a:rPr lang="fr-FR" sz="4400" dirty="0" smtClean="0">
                <a:latin typeface="Arial" charset="0"/>
                <a:cs typeface="Arial" charset="0"/>
              </a:rPr>
              <a:t>  phase </a:t>
            </a:r>
            <a:r>
              <a:rPr lang="fr-FR" sz="4400" dirty="0" err="1" smtClean="0">
                <a:latin typeface="Arial" charset="0"/>
                <a:cs typeface="Arial" charset="0"/>
              </a:rPr>
              <a:t>wrap</a:t>
            </a:r>
            <a:endParaRPr lang="fr-FR" sz="4400" dirty="0" smtClean="0">
              <a:latin typeface="Arial" charset="0"/>
              <a:cs typeface="Arial" charset="0"/>
            </a:endParaRPr>
          </a:p>
          <a:p>
            <a:pPr marL="1085850" lvl="1" indent="-571500">
              <a:buFont typeface="Arial"/>
              <a:buChar char="•"/>
            </a:pPr>
            <a:r>
              <a:rPr lang="fr-FR" sz="4400" dirty="0" err="1" smtClean="0">
                <a:latin typeface="Arial" charset="0"/>
                <a:cs typeface="Arial" charset="0"/>
              </a:rPr>
              <a:t>Decrease</a:t>
            </a:r>
            <a:r>
              <a:rPr lang="fr-FR" sz="4400" dirty="0" smtClean="0">
                <a:latin typeface="Arial" charset="0"/>
                <a:cs typeface="Arial" charset="0"/>
              </a:rPr>
              <a:t> </a:t>
            </a:r>
            <a:r>
              <a:rPr lang="fr-FR" sz="4400" dirty="0" err="1" smtClean="0">
                <a:latin typeface="Arial" charset="0"/>
                <a:cs typeface="Arial" charset="0"/>
              </a:rPr>
              <a:t>geographic</a:t>
            </a:r>
            <a:r>
              <a:rPr lang="fr-FR" sz="4400" dirty="0" smtClean="0">
                <a:latin typeface="Arial" charset="0"/>
                <a:cs typeface="Arial" charset="0"/>
              </a:rPr>
              <a:t>  distorsion </a:t>
            </a:r>
            <a:r>
              <a:rPr lang="fr-FR" sz="4400" dirty="0" err="1" smtClean="0">
                <a:latin typeface="Arial" charset="0"/>
                <a:cs typeface="Arial" charset="0"/>
              </a:rPr>
              <a:t>less</a:t>
            </a:r>
            <a:r>
              <a:rPr lang="fr-FR" sz="4400" dirty="0" smtClean="0">
                <a:latin typeface="Arial" charset="0"/>
                <a:cs typeface="Arial" charset="0"/>
              </a:rPr>
              <a:t> air interposition</a:t>
            </a:r>
          </a:p>
          <a:p>
            <a:pPr marL="1085850" lvl="1" indent="-571500">
              <a:buFont typeface="Arial"/>
              <a:buChar char="•"/>
            </a:pPr>
            <a:r>
              <a:rPr lang="fr-FR" sz="4400" dirty="0" smtClean="0">
                <a:latin typeface="Arial" charset="0"/>
                <a:cs typeface="Arial" charset="0"/>
              </a:rPr>
              <a:t>No limitation of b value or nb of directions</a:t>
            </a:r>
          </a:p>
          <a:p>
            <a:pPr marL="514350" lvl="1" indent="0">
              <a:buNone/>
            </a:pPr>
            <a:endParaRPr lang="fr-FR" sz="2800" dirty="0" smtClean="0">
              <a:latin typeface="Arial" charset="0"/>
              <a:cs typeface="Arial" charset="0"/>
            </a:endParaRPr>
          </a:p>
          <a:p>
            <a:pPr marL="514350" lvl="1" indent="0">
              <a:buNone/>
            </a:pPr>
            <a:endParaRPr lang="fr-FR" sz="2800" dirty="0" smtClean="0">
              <a:latin typeface="Arial" charset="0"/>
              <a:cs typeface="Arial" charset="0"/>
            </a:endParaRPr>
          </a:p>
          <a:p>
            <a:pPr marL="514350" lvl="1" indent="0"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1">
              <a:buFont typeface="Wingdings" charset="0"/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grpSp>
        <p:nvGrpSpPr>
          <p:cNvPr id="31" name="Groupe 16"/>
          <p:cNvGrpSpPr/>
          <p:nvPr/>
        </p:nvGrpSpPr>
        <p:grpSpPr>
          <a:xfrm>
            <a:off x="2771800" y="2060848"/>
            <a:ext cx="3723637" cy="1696469"/>
            <a:chOff x="2771800" y="2060848"/>
            <a:chExt cx="3723637" cy="1696469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90" t="1940" r="471" b="-753"/>
            <a:stretch/>
          </p:blipFill>
          <p:spPr bwMode="auto">
            <a:xfrm>
              <a:off x="2771800" y="2060848"/>
              <a:ext cx="2736305" cy="16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ZoneTexte 32"/>
            <p:cNvSpPr txBox="1"/>
            <p:nvPr/>
          </p:nvSpPr>
          <p:spPr>
            <a:xfrm>
              <a:off x="5724128" y="2060848"/>
              <a:ext cx="771309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SSEPI DWI</a:t>
              </a:r>
              <a:endParaRPr lang="fr-FR" sz="1100" dirty="0"/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5779651" y="1772816"/>
            <a:ext cx="3255905" cy="1994044"/>
            <a:chOff x="5779651" y="1988840"/>
            <a:chExt cx="3255905" cy="1994044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6" t="26935" r="18502" b="27851"/>
            <a:stretch/>
          </p:blipFill>
          <p:spPr bwMode="auto">
            <a:xfrm>
              <a:off x="5779651" y="2568607"/>
              <a:ext cx="3255905" cy="1414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ZoneTexte 35"/>
            <p:cNvSpPr txBox="1"/>
            <p:nvPr/>
          </p:nvSpPr>
          <p:spPr>
            <a:xfrm>
              <a:off x="8244408" y="2564904"/>
              <a:ext cx="750526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/>
                <a:t>rFOV</a:t>
              </a:r>
              <a:r>
                <a:rPr lang="fr-FR" sz="1100" dirty="0" smtClean="0"/>
                <a:t> DWI</a:t>
              </a:r>
              <a:endParaRPr lang="fr-FR" sz="1100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7236296" y="1988840"/>
              <a:ext cx="1766229" cy="369332"/>
            </a:xfrm>
            <a:prstGeom prst="rect">
              <a:avLst/>
            </a:prstGeom>
            <a:solidFill>
              <a:srgbClr val="7F7F7F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Endocrine </a:t>
              </a:r>
              <a:r>
                <a:rPr lang="fr-FR" dirty="0" err="1" smtClean="0"/>
                <a:t>tumor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25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84168" y="6381328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980728"/>
            <a:ext cx="5102478" cy="92333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  <a:latin typeface="Arial" charset="0"/>
                <a:cs typeface="Arial" charset="0"/>
              </a:rPr>
              <a:t>EG T1 Fat Sat 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Arial" charset="0"/>
              </a:rPr>
              <a:t>2D or</a:t>
            </a:r>
            <a:r>
              <a:rPr lang="en-US" sz="3600" dirty="0">
                <a:latin typeface="Arial" charset="0"/>
                <a:cs typeface="Arial" charset="0"/>
              </a:rPr>
              <a:t> 3D </a:t>
            </a:r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23528" y="1700808"/>
            <a:ext cx="8315325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 </a:t>
            </a:r>
          </a:p>
          <a:p>
            <a:pPr lvl="2"/>
            <a:r>
              <a:rPr lang="en-US" b="1" dirty="0" smtClean="0">
                <a:latin typeface="Arial" charset="0"/>
                <a:cs typeface="Arial" charset="0"/>
              </a:rPr>
              <a:t> Major Sequence in pancreas MRI</a:t>
            </a:r>
          </a:p>
          <a:p>
            <a:pPr lvl="2"/>
            <a:r>
              <a:rPr lang="en-US" b="1" dirty="0" smtClean="0">
                <a:latin typeface="Arial" charset="0"/>
                <a:cs typeface="Arial" charset="0"/>
              </a:rPr>
              <a:t> High Negative </a:t>
            </a:r>
            <a:r>
              <a:rPr lang="en-US" b="1" dirty="0">
                <a:latin typeface="Arial" charset="0"/>
                <a:cs typeface="Arial" charset="0"/>
              </a:rPr>
              <a:t>P</a:t>
            </a:r>
            <a:r>
              <a:rPr lang="en-US" b="1" dirty="0" smtClean="0">
                <a:latin typeface="Arial" charset="0"/>
                <a:cs typeface="Arial" charset="0"/>
              </a:rPr>
              <a:t>revalence </a:t>
            </a:r>
            <a:r>
              <a:rPr lang="en-US" b="1" dirty="0">
                <a:latin typeface="Arial" charset="0"/>
                <a:cs typeface="Arial" charset="0"/>
              </a:rPr>
              <a:t>V</a:t>
            </a:r>
            <a:r>
              <a:rPr lang="en-US" b="1" dirty="0" smtClean="0">
                <a:latin typeface="Arial" charset="0"/>
                <a:cs typeface="Arial" charset="0"/>
              </a:rPr>
              <a:t>alue +++</a:t>
            </a:r>
          </a:p>
          <a:p>
            <a:pPr lvl="2"/>
            <a:r>
              <a:rPr lang="en-US" b="1" dirty="0" smtClean="0">
                <a:latin typeface="Arial" charset="0"/>
                <a:cs typeface="Arial" charset="0"/>
              </a:rPr>
              <a:t> Pathology : </a:t>
            </a:r>
            <a:r>
              <a:rPr lang="en-US" b="1" dirty="0" err="1" smtClean="0">
                <a:latin typeface="Arial" charset="0"/>
                <a:cs typeface="Arial" charset="0"/>
              </a:rPr>
              <a:t>hyposignal</a:t>
            </a:r>
            <a:r>
              <a:rPr lang="en-US" b="1" dirty="0" smtClean="0">
                <a:latin typeface="Arial" charset="0"/>
                <a:cs typeface="Arial" charset="0"/>
              </a:rPr>
              <a:t> +++</a:t>
            </a:r>
          </a:p>
          <a:p>
            <a:pPr lvl="1">
              <a:buFont typeface="Wingdings" charset="0"/>
              <a:buNone/>
            </a:pPr>
            <a:r>
              <a:rPr lang="en-US" sz="2400" b="1" dirty="0" smtClean="0">
                <a:latin typeface="Arial" charset="0"/>
                <a:cs typeface="Arial" charset="0"/>
              </a:rPr>
              <a:t>  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 lvl="1"/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933056"/>
            <a:ext cx="4080892" cy="20497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7624" y="6165304"/>
            <a:ext cx="2784574" cy="369332"/>
          </a:xfrm>
          <a:prstGeom prst="rect">
            <a:avLst/>
          </a:prstGeom>
          <a:solidFill>
            <a:srgbClr val="150765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Pancreatic</a:t>
            </a:r>
            <a:r>
              <a:rPr lang="fr-FR" dirty="0" smtClean="0"/>
              <a:t> </a:t>
            </a:r>
            <a:r>
              <a:rPr lang="fr-FR" dirty="0" err="1" smtClean="0"/>
              <a:t>adenocarcinoma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09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98072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324544" y="2060451"/>
            <a:ext cx="9070975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>
                <a:latin typeface="Arial" charset="0"/>
                <a:cs typeface="Arial" charset="0"/>
              </a:rPr>
              <a:t>Major sequence </a:t>
            </a:r>
          </a:p>
          <a:p>
            <a:pPr lvl="2"/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High NPV+++</a:t>
            </a:r>
          </a:p>
          <a:p>
            <a:pPr lvl="2"/>
            <a:r>
              <a:rPr lang="en-US" b="1" dirty="0" smtClean="0">
                <a:latin typeface="Arial" charset="0"/>
                <a:cs typeface="Arial" charset="0"/>
              </a:rPr>
              <a:t>Abnormality : </a:t>
            </a:r>
            <a:r>
              <a:rPr lang="en-US" b="1" dirty="0" err="1" smtClean="0">
                <a:latin typeface="Arial" charset="0"/>
                <a:cs typeface="Arial" charset="0"/>
              </a:rPr>
              <a:t>hyposignal</a:t>
            </a:r>
            <a:r>
              <a:rPr lang="en-US" b="1" dirty="0" smtClean="0">
                <a:latin typeface="Arial" charset="0"/>
                <a:cs typeface="Arial" charset="0"/>
              </a:rPr>
              <a:t> +++</a:t>
            </a:r>
          </a:p>
          <a:p>
            <a:pPr lvl="2"/>
            <a:r>
              <a:rPr lang="en-US" b="1" dirty="0" smtClean="0">
                <a:latin typeface="Arial" charset="0"/>
                <a:cs typeface="Arial" charset="0"/>
              </a:rPr>
              <a:t> Breath hold thickness: 2-4mm/1.2</a:t>
            </a:r>
          </a:p>
          <a:p>
            <a:pPr lvl="2"/>
            <a:r>
              <a:rPr lang="en-US" b="1" dirty="0" smtClean="0">
                <a:latin typeface="Arial" charset="0"/>
                <a:cs typeface="Arial" charset="0"/>
              </a:rPr>
              <a:t>156 slices (22s)</a:t>
            </a:r>
          </a:p>
          <a:p>
            <a:pPr lvl="1">
              <a:buFont typeface="Wingdings" charset="0"/>
              <a:buNone/>
            </a:pPr>
            <a:r>
              <a:rPr lang="en-US" sz="2400" b="1" dirty="0" smtClean="0">
                <a:latin typeface="Arial" charset="0"/>
                <a:cs typeface="Arial" charset="0"/>
              </a:rPr>
              <a:t>  </a:t>
            </a:r>
          </a:p>
          <a:p>
            <a:pPr lvl="1">
              <a:lnSpc>
                <a:spcPct val="150000"/>
              </a:lnSpc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pic>
        <p:nvPicPr>
          <p:cNvPr id="12" name="Picture 3" descr="pi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/>
          <a:stretch>
            <a:fillRect/>
          </a:stretch>
        </p:blipFill>
        <p:spPr bwMode="auto">
          <a:xfrm>
            <a:off x="6107112" y="3501008"/>
            <a:ext cx="30734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496" y="1052736"/>
            <a:ext cx="9283111" cy="58477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Arial" charset="0"/>
                <a:cs typeface="Arial" charset="0"/>
              </a:rPr>
              <a:t>EG T1 Fat 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Sat  </a:t>
            </a:r>
            <a:r>
              <a:rPr lang="en-US" sz="3200" b="1" dirty="0">
                <a:solidFill>
                  <a:srgbClr val="000090"/>
                </a:solidFill>
                <a:latin typeface="Arial" charset="0"/>
                <a:cs typeface="Arial" charset="0"/>
              </a:rPr>
              <a:t>multi echo 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Dixon: 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3D </a:t>
            </a:r>
            <a:r>
              <a:rPr lang="en-US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(lava flex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21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98072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468560" y="1916832"/>
            <a:ext cx="923086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latin typeface="Arial" charset="0"/>
              </a:rPr>
              <a:t>	</a:t>
            </a:r>
          </a:p>
          <a:p>
            <a:pPr marL="457200" lvl="1" indent="0"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cs typeface="Arial" charset="0"/>
              </a:rPr>
              <a:t>T</a:t>
            </a:r>
            <a:r>
              <a:rPr lang="en-US" dirty="0" smtClean="0">
                <a:latin typeface="Arial" charset="0"/>
                <a:cs typeface="Arial" charset="0"/>
              </a:rPr>
              <a:t>hickness : 2,5mm, FOV = 40 (80 to 100 slices)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 acquisition plane choice +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Arterial and portal phase (axial)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Delayed phase +++ (coronal 3’, axial 5’)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Angiography sequence </a:t>
            </a:r>
          </a:p>
          <a:p>
            <a:pPr marL="914400" lvl="2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1">
              <a:buFont typeface="Wingdings" charset="0"/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 marL="0" indent="0">
              <a:buNone/>
            </a:pPr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pic>
        <p:nvPicPr>
          <p:cNvPr id="14" name="Picture 8" descr="I0001_1"/>
          <p:cNvPicPr>
            <a:picLocks noChangeAspect="1" noChangeArrowheads="1"/>
          </p:cNvPicPr>
          <p:nvPr/>
        </p:nvPicPr>
        <p:blipFill>
          <a:blip r:embed="rId3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r="3918"/>
          <a:stretch>
            <a:fillRect/>
          </a:stretch>
        </p:blipFill>
        <p:spPr bwMode="auto">
          <a:xfrm>
            <a:off x="6227763" y="3916363"/>
            <a:ext cx="291623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 rot="9479908">
            <a:off x="7229475" y="5486400"/>
            <a:ext cx="390525" cy="431800"/>
          </a:xfrm>
          <a:prstGeom prst="curvedLeftArrow">
            <a:avLst>
              <a:gd name="adj1" fmla="val 22114"/>
              <a:gd name="adj2" fmla="val 44228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2246495">
            <a:off x="7708900" y="4648200"/>
            <a:ext cx="215900" cy="504825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37278" y="1124744"/>
            <a:ext cx="6963114" cy="1200329"/>
          </a:xfrm>
          <a:prstGeom prst="rect">
            <a:avLst/>
          </a:prstGeom>
          <a:solidFill>
            <a:srgbClr val="7F7F7F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3D EG </a:t>
            </a:r>
            <a:r>
              <a:rPr lang="en-US" sz="3600" dirty="0">
                <a:solidFill>
                  <a:srgbClr val="000090"/>
                </a:solidFill>
                <a:latin typeface="Arial" charset="0"/>
                <a:cs typeface="Arial" charset="0"/>
              </a:rPr>
              <a:t>T1 Fat Sat + </a:t>
            </a:r>
            <a:r>
              <a:rPr lang="en-US" sz="3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Gadolinium:</a:t>
            </a:r>
          </a:p>
          <a:p>
            <a:pPr marL="0" lvl="1"/>
            <a:r>
              <a:rPr lang="en-US" sz="3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         Lava, Vibe, Thrive</a:t>
            </a:r>
            <a:endParaRPr lang="en-US" sz="36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2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84912" y="6381328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44624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44624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44624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620688"/>
            <a:ext cx="8320507" cy="58477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  <a:latin typeface="Arial" charset="0"/>
                <a:cs typeface="Arial" charset="0"/>
              </a:rPr>
              <a:t>3D </a:t>
            </a:r>
            <a:r>
              <a:rPr lang="en-US" sz="32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000090"/>
                </a:solidFill>
                <a:latin typeface="Arial" charset="0"/>
                <a:cs typeface="Arial" charset="0"/>
              </a:rPr>
              <a:t>EG T1 </a:t>
            </a:r>
            <a:r>
              <a:rPr lang="en-US" sz="32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+ Gadolinium </a:t>
            </a:r>
            <a:r>
              <a:rPr lang="en-US" sz="3200" dirty="0" smtClean="0">
                <a:latin typeface="Arial" charset="0"/>
                <a:cs typeface="Arial" charset="0"/>
              </a:rPr>
              <a:t>: arterial phase +++</a:t>
            </a:r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12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45085"/>
            <a:ext cx="58324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76056" y="1484784"/>
            <a:ext cx="3672408" cy="83099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en-US" altLang="fr-F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for </a:t>
            </a:r>
            <a:endParaRPr lang="en-US" altLang="fr-FR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Conspicuity +++</a:t>
            </a:r>
            <a:endParaRPr lang="fr-FR" altLang="fr-FR" sz="2400" dirty="0">
              <a:solidFill>
                <a:srgbClr val="FFFF00"/>
              </a:solidFill>
            </a:endParaRPr>
          </a:p>
        </p:txBody>
      </p:sp>
      <p:pic>
        <p:nvPicPr>
          <p:cNvPr id="13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23853" r="28825" b="28400"/>
          <a:stretch>
            <a:fillRect/>
          </a:stretch>
        </p:blipFill>
        <p:spPr bwMode="auto">
          <a:xfrm>
            <a:off x="0" y="1196752"/>
            <a:ext cx="444976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45563" r="27003" b="19128"/>
          <a:stretch>
            <a:fillRect/>
          </a:stretch>
        </p:blipFill>
        <p:spPr bwMode="auto">
          <a:xfrm>
            <a:off x="0" y="4975540"/>
            <a:ext cx="6435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72200" y="4941168"/>
            <a:ext cx="2892439" cy="954107"/>
          </a:xfrm>
          <a:prstGeom prst="rect">
            <a:avLst/>
          </a:prstGeom>
          <a:solidFill>
            <a:srgbClr val="7F7F7F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22 pts 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95% </a:t>
            </a:r>
            <a:r>
              <a:rPr lang="fr-FR" sz="1400" dirty="0" err="1" smtClean="0">
                <a:solidFill>
                  <a:schemeClr val="bg1"/>
                </a:solidFill>
              </a:rPr>
              <a:t>T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hypoattenuating</a:t>
            </a:r>
            <a:r>
              <a:rPr lang="fr-FR" sz="1400" dirty="0" smtClean="0">
                <a:solidFill>
                  <a:schemeClr val="bg1"/>
                </a:solidFill>
              </a:rPr>
              <a:t> in 95%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25% Iso intense in diffusion</a:t>
            </a:r>
          </a:p>
          <a:p>
            <a:r>
              <a:rPr lang="fr-FR" sz="1400" dirty="0" err="1" smtClean="0">
                <a:solidFill>
                  <a:schemeClr val="bg1"/>
                </a:solidFill>
              </a:rPr>
              <a:t>Tumor</a:t>
            </a:r>
            <a:r>
              <a:rPr lang="fr-FR" sz="1400" dirty="0" smtClean="0">
                <a:solidFill>
                  <a:schemeClr val="bg1"/>
                </a:solidFill>
              </a:rPr>
              <a:t> size </a:t>
            </a:r>
            <a:r>
              <a:rPr lang="fr-FR" sz="1400" dirty="0" err="1" smtClean="0">
                <a:solidFill>
                  <a:schemeClr val="bg1"/>
                </a:solidFill>
              </a:rPr>
              <a:t>correlate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better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with</a:t>
            </a:r>
            <a:r>
              <a:rPr lang="fr-FR" sz="1400" dirty="0" smtClean="0">
                <a:solidFill>
                  <a:schemeClr val="bg1"/>
                </a:solidFill>
              </a:rPr>
              <a:t> DWI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47664" y="2924944"/>
            <a:ext cx="148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3D GRE T1 art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646095" y="2780928"/>
            <a:ext cx="59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DWI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03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898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  <a:endParaRPr lang="fr-FR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 exam « all in one »</a:t>
            </a:r>
          </a:p>
          <a:p>
            <a:pPr marL="0" indent="0">
              <a:buNone/>
            </a:pPr>
            <a:endParaRPr lang="fr-FR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		-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cs typeface="Arial"/>
              </a:rPr>
              <a:t>Parenchyma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lang="fr-FR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	-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cs typeface="Arial"/>
              </a:rPr>
              <a:t>Angio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 MRI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	-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cs typeface="Arial"/>
              </a:rPr>
              <a:t>Duct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cs typeface="Arial"/>
              </a:rPr>
              <a:t>wirsungo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 MRI</a:t>
            </a:r>
          </a:p>
          <a:p>
            <a:pPr marL="0" indent="0">
              <a:buNone/>
            </a:pPr>
            <a:endParaRPr lang="fr-FR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3366FF"/>
                </a:solidFill>
              </a:rPr>
              <a:t>How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6096" y="5733256"/>
            <a:ext cx="331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>
                <a:solidFill>
                  <a:srgbClr val="E0FF20"/>
                </a:solidFill>
                <a:latin typeface="Arial" charset="0"/>
              </a:rPr>
              <a:t>Trede</a:t>
            </a:r>
            <a:r>
              <a:rPr lang="fr-FR" dirty="0">
                <a:solidFill>
                  <a:srgbClr val="E0FF20"/>
                </a:solidFill>
                <a:latin typeface="Arial" charset="0"/>
              </a:rPr>
              <a:t> M et al : Ann </a:t>
            </a:r>
            <a:r>
              <a:rPr lang="fr-FR" dirty="0" err="1">
                <a:solidFill>
                  <a:srgbClr val="E0FF20"/>
                </a:solidFill>
                <a:latin typeface="Arial" charset="0"/>
              </a:rPr>
              <a:t>Surg</a:t>
            </a:r>
            <a:r>
              <a:rPr lang="fr-FR" dirty="0">
                <a:solidFill>
                  <a:srgbClr val="E0FF20"/>
                </a:solidFill>
                <a:latin typeface="Arial" charset="0"/>
              </a:rPr>
              <a:t>, 1997</a:t>
            </a:r>
            <a:endParaRPr lang="fr-FR" sz="2800" dirty="0"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7704" y="1340768"/>
            <a:ext cx="3518936" cy="861774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000090"/>
                </a:solidFill>
                <a:latin typeface="Arial"/>
                <a:cs typeface="Arial"/>
              </a:rPr>
              <a:t>Advantages</a:t>
            </a:r>
            <a:endParaRPr lang="fr-FR" sz="32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40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98072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652" y="2060848"/>
            <a:ext cx="9122348" cy="5328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latin typeface="Arial" charset="0"/>
              </a:rPr>
              <a:t>	</a:t>
            </a:r>
          </a:p>
          <a:p>
            <a:pPr marL="457200" lvl="1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r>
              <a:rPr lang="fr-FR" sz="1800" b="1" dirty="0" smtClean="0">
                <a:latin typeface="Arial" charset="0"/>
              </a:rPr>
              <a:t>	</a:t>
            </a:r>
            <a:endParaRPr lang="en-US" b="1" dirty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1">
              <a:buFont typeface="Wingdings" charset="0"/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pic>
        <p:nvPicPr>
          <p:cNvPr id="12" name="Image 5" descr="se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555" t="27524" r="18993" b="29445"/>
          <a:stretch>
            <a:fillRect/>
          </a:stretch>
        </p:blipFill>
        <p:spPr bwMode="auto">
          <a:xfrm>
            <a:off x="0" y="2348880"/>
            <a:ext cx="306220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6" descr="se003.jpg"/>
          <p:cNvPicPr>
            <a:picLocks noChangeAspect="1"/>
          </p:cNvPicPr>
          <p:nvPr/>
        </p:nvPicPr>
        <p:blipFill>
          <a:blip r:embed="rId4" cstate="print"/>
          <a:srcRect l="24284" t="27483" r="18889" b="27852"/>
          <a:stretch>
            <a:fillRect/>
          </a:stretch>
        </p:blipFill>
        <p:spPr bwMode="auto">
          <a:xfrm>
            <a:off x="3131840" y="2348880"/>
            <a:ext cx="2952328" cy="237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7" descr="se004.jpg"/>
          <p:cNvPicPr>
            <a:picLocks noChangeAspect="1"/>
          </p:cNvPicPr>
          <p:nvPr/>
        </p:nvPicPr>
        <p:blipFill>
          <a:blip r:embed="rId5" cstate="print"/>
          <a:srcRect l="23422" t="26350" r="17605" b="27852"/>
          <a:stretch>
            <a:fillRect/>
          </a:stretch>
        </p:blipFill>
        <p:spPr bwMode="auto">
          <a:xfrm>
            <a:off x="6156176" y="2348880"/>
            <a:ext cx="2987824" cy="237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9" descr="se006.jpg"/>
          <p:cNvPicPr>
            <a:picLocks noChangeAspect="1"/>
          </p:cNvPicPr>
          <p:nvPr/>
        </p:nvPicPr>
        <p:blipFill>
          <a:blip r:embed="rId6" cstate="print"/>
          <a:srcRect l="23422" t="26869" r="16270" b="30804"/>
          <a:stretch>
            <a:fillRect/>
          </a:stretch>
        </p:blipFill>
        <p:spPr bwMode="auto">
          <a:xfrm>
            <a:off x="0" y="4711426"/>
            <a:ext cx="3059832" cy="214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8" descr="se005.jpg"/>
          <p:cNvPicPr>
            <a:picLocks noChangeAspect="1"/>
          </p:cNvPicPr>
          <p:nvPr/>
        </p:nvPicPr>
        <p:blipFill>
          <a:blip r:embed="rId7" cstate="print"/>
          <a:srcRect l="21947" t="26254" r="20470" b="32692"/>
          <a:stretch>
            <a:fillRect/>
          </a:stretch>
        </p:blipFill>
        <p:spPr bwMode="auto">
          <a:xfrm>
            <a:off x="6084168" y="4743236"/>
            <a:ext cx="3059832" cy="21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21"/>
          <p:cNvSpPr>
            <a:spLocks noChangeArrowheads="1"/>
          </p:cNvSpPr>
          <p:nvPr/>
        </p:nvSpPr>
        <p:spPr bwMode="auto">
          <a:xfrm rot="11583992">
            <a:off x="1883336" y="2586545"/>
            <a:ext cx="242887" cy="44926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 rot="11583992">
            <a:off x="5051689" y="2586545"/>
            <a:ext cx="242887" cy="44926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 rot="11583992">
            <a:off x="8004017" y="2586543"/>
            <a:ext cx="242887" cy="44926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 rot="11583992">
            <a:off x="1883336" y="4890801"/>
            <a:ext cx="242887" cy="44926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02818" y="5734997"/>
            <a:ext cx="2665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Endocrine </a:t>
            </a:r>
            <a:r>
              <a:rPr lang="fr-FR" dirty="0" err="1" smtClean="0">
                <a:solidFill>
                  <a:srgbClr val="FFFF00"/>
                </a:solidFill>
              </a:rPr>
              <a:t>pancreas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tumor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And </a:t>
            </a:r>
            <a:r>
              <a:rPr lang="fr-FR" dirty="0" err="1" smtClean="0">
                <a:solidFill>
                  <a:srgbClr val="FFFF00"/>
                </a:solidFill>
              </a:rPr>
              <a:t>metastatsis</a:t>
            </a:r>
            <a:r>
              <a:rPr lang="fr-FR" dirty="0" smtClean="0">
                <a:solidFill>
                  <a:srgbClr val="FFFF00"/>
                </a:solidFill>
              </a:rPr>
              <a:t> ++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5" name="ZoneTexte 14"/>
          <p:cNvSpPr txBox="1">
            <a:spLocks noChangeArrowheads="1"/>
          </p:cNvSpPr>
          <p:nvPr/>
        </p:nvSpPr>
        <p:spPr bwMode="auto">
          <a:xfrm>
            <a:off x="0" y="4365104"/>
            <a:ext cx="681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Art 1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178435" y="4365104"/>
            <a:ext cx="681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Art </a:t>
            </a:r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7" name="ZoneTexte 14"/>
          <p:cNvSpPr txBox="1">
            <a:spLocks noChangeArrowheads="1"/>
          </p:cNvSpPr>
          <p:nvPr/>
        </p:nvSpPr>
        <p:spPr bwMode="auto">
          <a:xfrm>
            <a:off x="7274779" y="4365104"/>
            <a:ext cx="681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Art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8" name="ZoneTexte 14"/>
          <p:cNvSpPr txBox="1">
            <a:spLocks noChangeArrowheads="1"/>
          </p:cNvSpPr>
          <p:nvPr/>
        </p:nvSpPr>
        <p:spPr bwMode="auto">
          <a:xfrm>
            <a:off x="997644" y="6488668"/>
            <a:ext cx="766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Portal</a:t>
            </a:r>
            <a:endParaRPr lang="fr-FR" dirty="0"/>
          </a:p>
        </p:txBody>
      </p:sp>
      <p:sp>
        <p:nvSpPr>
          <p:cNvPr id="29" name="ZoneTexte 14"/>
          <p:cNvSpPr txBox="1">
            <a:spLocks noChangeArrowheads="1"/>
          </p:cNvSpPr>
          <p:nvPr/>
        </p:nvSpPr>
        <p:spPr bwMode="auto">
          <a:xfrm>
            <a:off x="6167231" y="6525344"/>
            <a:ext cx="1717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T1 </a:t>
            </a:r>
            <a:r>
              <a:rPr lang="fr-FR" dirty="0" err="1" smtClean="0"/>
              <a:t>Pre</a:t>
            </a:r>
            <a:r>
              <a:rPr lang="fr-FR" dirty="0" smtClean="0"/>
              <a:t> </a:t>
            </a:r>
            <a:r>
              <a:rPr lang="fr-FR" dirty="0" err="1" smtClean="0"/>
              <a:t>contrast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63688" y="1196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-36512" y="1052736"/>
            <a:ext cx="9355195" cy="646331"/>
          </a:xfrm>
          <a:prstGeom prst="rect">
            <a:avLst/>
          </a:prstGeom>
          <a:solidFill>
            <a:srgbClr val="7F7F7F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3600" dirty="0">
                <a:solidFill>
                  <a:srgbClr val="000090"/>
                </a:solidFill>
                <a:latin typeface="Arial" charset="0"/>
                <a:cs typeface="Arial" charset="0"/>
              </a:rPr>
              <a:t>3D EG T1 </a:t>
            </a:r>
            <a:r>
              <a:rPr lang="en-US" sz="3600" dirty="0" smtClean="0">
                <a:latin typeface="Arial" charset="0"/>
                <a:cs typeface="Arial" charset="0"/>
              </a:rPr>
              <a:t>+ gadolinium: </a:t>
            </a:r>
            <a:r>
              <a:rPr lang="en-US" sz="2800" dirty="0">
                <a:solidFill>
                  <a:srgbClr val="FFFF00"/>
                </a:solidFill>
                <a:latin typeface="Arial" charset="0"/>
                <a:cs typeface="Arial" charset="0"/>
              </a:rPr>
              <a:t>multi arterial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phase (axial)</a:t>
            </a:r>
            <a:endParaRPr lang="en-US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7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76600" y="6492875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2015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980728"/>
            <a:ext cx="7182112" cy="923330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pPr marL="0" lvl="2"/>
            <a:r>
              <a:rPr lang="fr-FR" sz="3600" b="1" dirty="0">
                <a:latin typeface="Arial" charset="0"/>
              </a:rPr>
              <a:t> </a:t>
            </a:r>
            <a:r>
              <a:rPr lang="en-US" sz="3600" dirty="0">
                <a:solidFill>
                  <a:srgbClr val="000090"/>
                </a:solidFill>
                <a:latin typeface="Arial" charset="0"/>
                <a:cs typeface="Arial" charset="0"/>
              </a:rPr>
              <a:t>3D  EG T1 </a:t>
            </a:r>
            <a:r>
              <a:rPr lang="en-US" sz="3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+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Gadolinium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+</a:t>
            </a:r>
            <a:r>
              <a:rPr 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: </a:t>
            </a:r>
            <a:r>
              <a:rPr lang="en-US" sz="2800" dirty="0">
                <a:solidFill>
                  <a:srgbClr val="FFFF00"/>
                </a:solidFill>
                <a:latin typeface="Arial" charset="0"/>
                <a:cs typeface="Arial" charset="0"/>
              </a:rPr>
              <a:t>delayed phase</a:t>
            </a:r>
          </a:p>
          <a:p>
            <a:pPr marL="0" lvl="2"/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652" y="1628800"/>
            <a:ext cx="9122348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1">
              <a:buFont typeface="Wingdings" charset="0"/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179512" y="2204864"/>
            <a:ext cx="8805024" cy="1987676"/>
            <a:chOff x="179512" y="2204864"/>
            <a:chExt cx="8805024" cy="198767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/>
            <a:srcRect l="4369" t="51940" r="53452"/>
            <a:stretch/>
          </p:blipFill>
          <p:spPr>
            <a:xfrm>
              <a:off x="6084168" y="2204864"/>
              <a:ext cx="2900368" cy="198767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r="7244" b="48616"/>
            <a:stretch/>
          </p:blipFill>
          <p:spPr>
            <a:xfrm>
              <a:off x="179512" y="2204864"/>
              <a:ext cx="5904656" cy="198379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</p:grpSp>
      <p:pic>
        <p:nvPicPr>
          <p:cNvPr id="21" name="Image 20" descr="se002.jpg"/>
          <p:cNvPicPr>
            <a:picLocks noChangeAspect="1"/>
          </p:cNvPicPr>
          <p:nvPr/>
        </p:nvPicPr>
        <p:blipFill>
          <a:blip r:embed="rId4" cstate="print"/>
          <a:srcRect l="6655" t="16242" r="17314" b="27650"/>
          <a:stretch>
            <a:fillRect/>
          </a:stretch>
        </p:blipFill>
        <p:spPr>
          <a:xfrm>
            <a:off x="0" y="4310336"/>
            <a:ext cx="3452282" cy="2547664"/>
          </a:xfrm>
          <a:prstGeom prst="rect">
            <a:avLst/>
          </a:prstGeom>
        </p:spPr>
      </p:pic>
      <p:pic>
        <p:nvPicPr>
          <p:cNvPr id="22" name="Image 21" descr="se003.jpg"/>
          <p:cNvPicPr>
            <a:picLocks noChangeAspect="1"/>
          </p:cNvPicPr>
          <p:nvPr/>
        </p:nvPicPr>
        <p:blipFill>
          <a:blip r:embed="rId5" cstate="print"/>
          <a:srcRect l="5906" t="16242" r="20267" b="27650"/>
          <a:stretch>
            <a:fillRect/>
          </a:stretch>
        </p:blipFill>
        <p:spPr>
          <a:xfrm>
            <a:off x="3203848" y="4293096"/>
            <a:ext cx="3096344" cy="2353221"/>
          </a:xfrm>
          <a:prstGeom prst="rect">
            <a:avLst/>
          </a:prstGeom>
        </p:spPr>
      </p:pic>
      <p:pic>
        <p:nvPicPr>
          <p:cNvPr id="23" name="Image 22" descr="se004.jpg"/>
          <p:cNvPicPr>
            <a:picLocks noChangeAspect="1"/>
          </p:cNvPicPr>
          <p:nvPr/>
        </p:nvPicPr>
        <p:blipFill>
          <a:blip r:embed="rId6" cstate="print"/>
          <a:srcRect t="17718" r="33010" b="26173"/>
          <a:stretch>
            <a:fillRect/>
          </a:stretch>
        </p:blipFill>
        <p:spPr>
          <a:xfrm>
            <a:off x="5997308" y="4293096"/>
            <a:ext cx="2751156" cy="2376264"/>
          </a:xfrm>
          <a:prstGeom prst="rect">
            <a:avLst/>
          </a:prstGeom>
        </p:spPr>
      </p:pic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835696" y="6453336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Art</a:t>
            </a:r>
          </a:p>
        </p:txBody>
      </p:sp>
      <p:sp>
        <p:nvSpPr>
          <p:cNvPr id="25" name="ZoneTexte 14"/>
          <p:cNvSpPr txBox="1">
            <a:spLocks noChangeArrowheads="1"/>
          </p:cNvSpPr>
          <p:nvPr/>
        </p:nvSpPr>
        <p:spPr bwMode="auto">
          <a:xfrm>
            <a:off x="4572000" y="6237312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Portal</a:t>
            </a:r>
          </a:p>
        </p:txBody>
      </p:sp>
      <p:sp>
        <p:nvSpPr>
          <p:cNvPr id="26" name="ZoneTexte 14"/>
          <p:cNvSpPr txBox="1">
            <a:spLocks noChangeArrowheads="1"/>
          </p:cNvSpPr>
          <p:nvPr/>
        </p:nvSpPr>
        <p:spPr bwMode="auto">
          <a:xfrm>
            <a:off x="8186965" y="6381328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FF00"/>
                </a:solidFill>
              </a:rPr>
              <a:t>Late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 rot="11093124">
            <a:off x="7617440" y="4445389"/>
            <a:ext cx="215900" cy="504825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19906835">
            <a:off x="8134906" y="5466268"/>
            <a:ext cx="215900" cy="504825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 rot="4196018">
            <a:off x="7114443" y="5308806"/>
            <a:ext cx="215900" cy="504825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 rot="11093124">
            <a:off x="1784791" y="4661413"/>
            <a:ext cx="215900" cy="504825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 rot="19906835">
            <a:off x="2017328" y="5610284"/>
            <a:ext cx="215900" cy="504825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 rot="4196018">
            <a:off x="1137779" y="5452822"/>
            <a:ext cx="215900" cy="504825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 rot="12780442">
            <a:off x="8292479" y="4671203"/>
            <a:ext cx="215900" cy="504825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980728"/>
            <a:ext cx="8050000" cy="923330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pPr marL="0" lvl="2"/>
            <a:r>
              <a:rPr lang="fr-FR" sz="3600" b="1" dirty="0">
                <a:latin typeface="Arial" charset="0"/>
              </a:rPr>
              <a:t> </a:t>
            </a:r>
            <a:r>
              <a:rPr lang="en-US" sz="3600" dirty="0">
                <a:solidFill>
                  <a:srgbClr val="000090"/>
                </a:solidFill>
                <a:latin typeface="Arial" charset="0"/>
                <a:cs typeface="Arial" charset="0"/>
              </a:rPr>
              <a:t>3D  EG T1 </a:t>
            </a:r>
            <a:r>
              <a:rPr lang="en-US" sz="3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+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Gadolinium :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Venous phase (axial)</a:t>
            </a:r>
            <a:endParaRPr lang="en-US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0" lvl="2"/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652" y="1628800"/>
            <a:ext cx="9122348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1">
              <a:buFont typeface="Wingdings" charset="0"/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grpSp>
        <p:nvGrpSpPr>
          <p:cNvPr id="34" name="Grouper 33"/>
          <p:cNvGrpSpPr/>
          <p:nvPr/>
        </p:nvGrpSpPr>
        <p:grpSpPr>
          <a:xfrm>
            <a:off x="3131840" y="2276872"/>
            <a:ext cx="2952328" cy="2304460"/>
            <a:chOff x="2376993" y="1303140"/>
            <a:chExt cx="3675062" cy="2597348"/>
          </a:xfrm>
        </p:grpSpPr>
        <p:pic>
          <p:nvPicPr>
            <p:cNvPr id="35" name="Picture 2" descr="angabault0001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09" b="5696"/>
            <a:stretch>
              <a:fillRect/>
            </a:stretch>
          </p:blipFill>
          <p:spPr bwMode="auto">
            <a:xfrm>
              <a:off x="2376993" y="1303140"/>
              <a:ext cx="3675062" cy="255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 rot="-5938550">
              <a:off x="2663825" y="2078038"/>
              <a:ext cx="390525" cy="431800"/>
            </a:xfrm>
            <a:prstGeom prst="curvedLeftArrow">
              <a:avLst>
                <a:gd name="adj1" fmla="val 22114"/>
                <a:gd name="adj2" fmla="val 44228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000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3132138" y="3500438"/>
              <a:ext cx="8270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>
                  <a:solidFill>
                    <a:srgbClr val="FFFF00"/>
                  </a:solidFill>
                </a:rPr>
                <a:t> </a:t>
              </a:r>
              <a:r>
                <a:rPr lang="fr-FR" altLang="fr-FR" sz="2000">
                  <a:solidFill>
                    <a:srgbClr val="FFFF00"/>
                  </a:solidFill>
                </a:rPr>
                <a:t>portal</a:t>
              </a: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6228184" y="2439714"/>
            <a:ext cx="2520279" cy="2069406"/>
            <a:chOff x="7139665" y="1166785"/>
            <a:chExt cx="3095625" cy="2357438"/>
          </a:xfrm>
        </p:grpSpPr>
        <p:pic>
          <p:nvPicPr>
            <p:cNvPr id="39" name="Picture 6" descr="angabault0002"/>
            <p:cNvPicPr>
              <a:picLocks noChangeAspect="1" noChangeArrowheads="1"/>
            </p:cNvPicPr>
            <p:nvPr/>
          </p:nvPicPr>
          <p:blipFill>
            <a:blip r:embed="rId4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8" t="36719" r="14551" b="16049"/>
            <a:stretch>
              <a:fillRect/>
            </a:stretch>
          </p:blipFill>
          <p:spPr bwMode="auto">
            <a:xfrm>
              <a:off x="7139665" y="1166785"/>
              <a:ext cx="3095625" cy="235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 rot="9107234">
              <a:off x="8075193" y="1685467"/>
              <a:ext cx="287338" cy="61436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2000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864543" y="4437112"/>
            <a:ext cx="1907257" cy="2454226"/>
            <a:chOff x="144463" y="4017963"/>
            <a:chExt cx="2366962" cy="2873375"/>
          </a:xfrm>
        </p:grpSpPr>
        <p:pic>
          <p:nvPicPr>
            <p:cNvPr id="46" name="Picture 10" descr="angabault000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1" t="21255" r="30794" b="20151"/>
            <a:stretch>
              <a:fillRect/>
            </a:stretch>
          </p:blipFill>
          <p:spPr bwMode="auto">
            <a:xfrm>
              <a:off x="144463" y="4017963"/>
              <a:ext cx="2366962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AutoShape 11"/>
            <p:cNvSpPr>
              <a:spLocks noChangeArrowheads="1"/>
            </p:cNvSpPr>
            <p:nvPr/>
          </p:nvSpPr>
          <p:spPr bwMode="auto">
            <a:xfrm rot="-4235079">
              <a:off x="1855788" y="5497512"/>
              <a:ext cx="287338" cy="614363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2000"/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250825" y="6524625"/>
              <a:ext cx="10810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FFFF00"/>
                  </a:solidFill>
                </a:rPr>
                <a:t> </a:t>
              </a:r>
              <a:r>
                <a:rPr lang="fr-FR" altLang="fr-FR" sz="1600">
                  <a:solidFill>
                    <a:srgbClr val="FFFF00"/>
                  </a:solidFill>
                </a:rPr>
                <a:t>MPR</a:t>
              </a:r>
            </a:p>
          </p:txBody>
        </p:sp>
      </p:grpSp>
      <p:grpSp>
        <p:nvGrpSpPr>
          <p:cNvPr id="49" name="Grouper 48"/>
          <p:cNvGrpSpPr/>
          <p:nvPr/>
        </p:nvGrpSpPr>
        <p:grpSpPr>
          <a:xfrm>
            <a:off x="3059832" y="4553570"/>
            <a:ext cx="3096344" cy="2272350"/>
            <a:chOff x="2484438" y="4076700"/>
            <a:chExt cx="3095625" cy="2698750"/>
          </a:xfrm>
        </p:grpSpPr>
        <p:pic>
          <p:nvPicPr>
            <p:cNvPr id="50" name="Picture 8" descr="angabault00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77" r="19327" b="14952"/>
            <a:stretch>
              <a:fillRect/>
            </a:stretch>
          </p:blipFill>
          <p:spPr bwMode="auto">
            <a:xfrm>
              <a:off x="2555875" y="4076700"/>
              <a:ext cx="3024188" cy="269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AutoShape 9"/>
            <p:cNvSpPr>
              <a:spLocks noChangeArrowheads="1"/>
            </p:cNvSpPr>
            <p:nvPr/>
          </p:nvSpPr>
          <p:spPr bwMode="auto">
            <a:xfrm rot="-9541333">
              <a:off x="3886200" y="5224463"/>
              <a:ext cx="390525" cy="431800"/>
            </a:xfrm>
            <a:prstGeom prst="curvedLeftArrow">
              <a:avLst>
                <a:gd name="adj1" fmla="val 22114"/>
                <a:gd name="adj2" fmla="val 44228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000"/>
            </a:p>
          </p:txBody>
        </p:sp>
        <p:sp>
          <p:nvSpPr>
            <p:cNvPr id="52" name="Rectangle 14"/>
            <p:cNvSpPr>
              <a:spLocks noChangeArrowheads="1"/>
            </p:cNvSpPr>
            <p:nvPr/>
          </p:nvSpPr>
          <p:spPr bwMode="auto">
            <a:xfrm>
              <a:off x="2484438" y="6161911"/>
              <a:ext cx="692149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dirty="0">
                  <a:solidFill>
                    <a:srgbClr val="FFFF00"/>
                  </a:solidFill>
                </a:rPr>
                <a:t> MPR</a:t>
              </a: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6300192" y="4653136"/>
            <a:ext cx="2519883" cy="2111393"/>
            <a:chOff x="5724525" y="3860800"/>
            <a:chExt cx="3311525" cy="2487507"/>
          </a:xfrm>
        </p:grpSpPr>
        <p:pic>
          <p:nvPicPr>
            <p:cNvPr id="54" name="Picture 7" descr="angabault0003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8" t="41145" r="14551" b="14551"/>
            <a:stretch>
              <a:fillRect/>
            </a:stretch>
          </p:blipFill>
          <p:spPr bwMode="auto">
            <a:xfrm>
              <a:off x="5724525" y="3860800"/>
              <a:ext cx="3311525" cy="236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AutoShape 9"/>
            <p:cNvSpPr>
              <a:spLocks noChangeArrowheads="1"/>
            </p:cNvSpPr>
            <p:nvPr/>
          </p:nvSpPr>
          <p:spPr bwMode="auto">
            <a:xfrm rot="9107234">
              <a:off x="6948488" y="4221163"/>
              <a:ext cx="287337" cy="61436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2000"/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7048500" y="5876923"/>
              <a:ext cx="1325662" cy="47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dirty="0">
                  <a:solidFill>
                    <a:srgbClr val="FFFF00"/>
                  </a:solidFill>
                </a:rPr>
                <a:t> </a:t>
              </a:r>
              <a:r>
                <a:rPr lang="fr-FR" altLang="fr-FR" sz="1600" dirty="0" smtClean="0">
                  <a:solidFill>
                    <a:srgbClr val="FFFF00"/>
                  </a:solidFill>
                </a:rPr>
                <a:t>3D T1 </a:t>
              </a:r>
              <a:r>
                <a:rPr lang="fr-FR" altLang="fr-FR" sz="1600" dirty="0" err="1" smtClean="0">
                  <a:solidFill>
                    <a:srgbClr val="FFFF00"/>
                  </a:solidFill>
                </a:rPr>
                <a:t>T</a:t>
              </a:r>
              <a:endParaRPr lang="fr-FR" altLang="fr-FR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2348880"/>
            <a:ext cx="241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Venous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2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8520" y="1052736"/>
            <a:ext cx="9267130" cy="646331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pPr marL="0" lvl="2"/>
            <a:r>
              <a:rPr lang="fr-FR" sz="3600" b="1" dirty="0">
                <a:latin typeface="Arial" charset="0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Performance of MRI </a:t>
            </a:r>
            <a:r>
              <a:rPr lang="en-US" sz="28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vs</a:t>
            </a:r>
            <a:r>
              <a:rPr lang="en-US" sz="28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CT in pancreas adenocarcinoma</a:t>
            </a:r>
            <a:endParaRPr lang="en-US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652" y="1628800"/>
            <a:ext cx="9122348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2">
              <a:buFont typeface="Wingdings" charset="0"/>
              <a:buNone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1">
              <a:buFont typeface="Wingdings" charset="0"/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844824"/>
            <a:ext cx="8028384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fr-FR" dirty="0">
                <a:solidFill>
                  <a:srgbClr val="FFFFFF"/>
                </a:solidFill>
                <a:latin typeface="Arial" charset="0"/>
              </a:rPr>
              <a:t>MRI : </a:t>
            </a:r>
            <a:r>
              <a:rPr lang="fr-FR" sz="2800" dirty="0" err="1">
                <a:solidFill>
                  <a:srgbClr val="FFFFFF"/>
                </a:solidFill>
                <a:latin typeface="Arial" charset="0"/>
              </a:rPr>
              <a:t>high</a:t>
            </a:r>
            <a:r>
              <a:rPr lang="fr-FR" sz="2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Arial" charset="0"/>
              </a:rPr>
              <a:t>accuracy</a:t>
            </a:r>
            <a:endParaRPr lang="fr-FR" sz="2800" dirty="0">
              <a:solidFill>
                <a:srgbClr val="FFFFFF"/>
              </a:solidFill>
              <a:latin typeface="Arial" charset="0"/>
            </a:endParaRPr>
          </a:p>
          <a:p>
            <a:pPr lvl="1">
              <a:defRPr/>
            </a:pPr>
            <a:r>
              <a:rPr lang="fr-FR" sz="2400" dirty="0">
                <a:solidFill>
                  <a:srgbClr val="FFFFFF"/>
                </a:solidFill>
                <a:latin typeface="Arial" charset="0"/>
              </a:rPr>
              <a:t>High Sens (</a:t>
            </a:r>
            <a:r>
              <a:rPr lang="fr-FR" sz="2400" dirty="0">
                <a:solidFill>
                  <a:srgbClr val="FFFF00"/>
                </a:solidFill>
                <a:latin typeface="Arial" charset="0"/>
              </a:rPr>
              <a:t>&gt;90%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) </a:t>
            </a:r>
            <a:r>
              <a:rPr lang="fr-FR" sz="2400" dirty="0">
                <a:solidFill>
                  <a:srgbClr val="FFFF00"/>
                </a:solidFill>
                <a:latin typeface="Arial" charset="0"/>
              </a:rPr>
              <a:t>for </a:t>
            </a:r>
            <a:r>
              <a:rPr lang="fr-FR" sz="2400" dirty="0" err="1">
                <a:solidFill>
                  <a:srgbClr val="FFFF00"/>
                </a:solidFill>
                <a:latin typeface="Arial" charset="0"/>
              </a:rPr>
              <a:t>detection</a:t>
            </a:r>
            <a:endParaRPr lang="fr-FR" sz="2400" dirty="0">
              <a:solidFill>
                <a:srgbClr val="FFFF00"/>
              </a:solidFill>
              <a:latin typeface="Arial" charset="0"/>
            </a:endParaRPr>
          </a:p>
          <a:p>
            <a:pPr lvl="2">
              <a:defRPr/>
            </a:pP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No </a:t>
            </a:r>
            <a:r>
              <a:rPr lang="fr-FR" sz="2000" dirty="0" err="1">
                <a:solidFill>
                  <a:srgbClr val="FFFFFF"/>
                </a:solidFill>
                <a:latin typeface="Arial" charset="0"/>
              </a:rPr>
              <a:t>significant</a:t>
            </a: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2000" dirty="0" err="1">
                <a:solidFill>
                  <a:srgbClr val="FFFFFF"/>
                </a:solidFill>
                <a:latin typeface="Arial" charset="0"/>
              </a:rPr>
              <a:t>difference</a:t>
            </a: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2000" dirty="0" err="1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MDCT</a:t>
            </a:r>
          </a:p>
          <a:p>
            <a:pPr lvl="1">
              <a:defRPr/>
            </a:pPr>
            <a:r>
              <a:rPr lang="fr-FR" sz="2400" dirty="0">
                <a:solidFill>
                  <a:srgbClr val="FFFFFF"/>
                </a:solidFill>
                <a:latin typeface="Arial" charset="0"/>
              </a:rPr>
              <a:t>High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accuracy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for </a:t>
            </a:r>
            <a:r>
              <a:rPr lang="fr-FR" sz="2400" dirty="0" err="1">
                <a:solidFill>
                  <a:srgbClr val="FFFF00"/>
                </a:solidFill>
                <a:latin typeface="Arial" charset="0"/>
              </a:rPr>
              <a:t>vascular</a:t>
            </a:r>
            <a:r>
              <a:rPr lang="fr-FR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2400" dirty="0" err="1">
                <a:solidFill>
                  <a:srgbClr val="FFFF00"/>
                </a:solidFill>
                <a:latin typeface="Arial" charset="0"/>
              </a:rPr>
              <a:t>assessment</a:t>
            </a:r>
            <a:endParaRPr lang="fr-FR" sz="2400" dirty="0">
              <a:solidFill>
                <a:srgbClr val="FFFF00"/>
              </a:solidFill>
              <a:latin typeface="Arial" charset="0"/>
            </a:endParaRPr>
          </a:p>
          <a:p>
            <a:pPr lvl="2">
              <a:defRPr/>
            </a:pPr>
            <a:r>
              <a:rPr lang="fr-FR" sz="2000" dirty="0">
                <a:solidFill>
                  <a:srgbClr val="FFFFFF"/>
                </a:solidFill>
                <a:latin typeface="Arial" charset="0"/>
              </a:rPr>
              <a:t>No </a:t>
            </a:r>
            <a:r>
              <a:rPr lang="fr-FR" sz="2000" dirty="0" err="1">
                <a:solidFill>
                  <a:srgbClr val="FFFFFF"/>
                </a:solidFill>
                <a:latin typeface="Arial" charset="0"/>
              </a:rPr>
              <a:t>significant</a:t>
            </a: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2000" dirty="0" err="1">
                <a:solidFill>
                  <a:srgbClr val="FFFFFF"/>
                </a:solidFill>
                <a:latin typeface="Arial" charset="0"/>
              </a:rPr>
              <a:t>difference</a:t>
            </a: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2000" dirty="0" err="1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MDCT</a:t>
            </a:r>
          </a:p>
          <a:p>
            <a:pPr lvl="1">
              <a:defRPr/>
            </a:pPr>
            <a:r>
              <a:rPr lang="fr-FR" sz="2400" dirty="0">
                <a:solidFill>
                  <a:srgbClr val="FFFFFF"/>
                </a:solidFill>
                <a:latin typeface="Arial" charset="0"/>
              </a:rPr>
              <a:t>No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difference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for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liver</a:t>
            </a:r>
            <a:r>
              <a:rPr lang="fr-FR" sz="2400" dirty="0">
                <a:solidFill>
                  <a:srgbClr val="FFFFFF"/>
                </a:solidFill>
                <a:latin typeface="Arial" charset="0"/>
              </a:rPr>
              <a:t> mets </a:t>
            </a:r>
            <a:r>
              <a:rPr lang="fr-FR" sz="2400" dirty="0" err="1">
                <a:solidFill>
                  <a:srgbClr val="FFFFFF"/>
                </a:solidFill>
                <a:latin typeface="Arial" charset="0"/>
              </a:rPr>
              <a:t>detection</a:t>
            </a:r>
            <a:endParaRPr lang="fr-FR" sz="2400" dirty="0">
              <a:solidFill>
                <a:srgbClr val="FFFFFF"/>
              </a:solidFill>
              <a:latin typeface="Arial" charset="0"/>
            </a:endParaRPr>
          </a:p>
          <a:p>
            <a:pPr lvl="2">
              <a:defRPr/>
            </a:pPr>
            <a:r>
              <a:rPr lang="fr-FR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 charset="0"/>
              </a:rPr>
              <a:t>3T, </a:t>
            </a:r>
            <a:r>
              <a:rPr lang="fr-FR" sz="2000" dirty="0" err="1">
                <a:solidFill>
                  <a:srgbClr val="FFFFFF"/>
                </a:solidFill>
                <a:latin typeface="Arial" charset="0"/>
              </a:rPr>
              <a:t>isotropic</a:t>
            </a: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2000" dirty="0" err="1">
                <a:solidFill>
                  <a:srgbClr val="FFFFFF"/>
                </a:solidFill>
                <a:latin typeface="Arial" charset="0"/>
              </a:rPr>
              <a:t>dynamic</a:t>
            </a: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3D </a:t>
            </a:r>
            <a:r>
              <a:rPr lang="fr-FR" sz="2000" dirty="0" smtClean="0">
                <a:solidFill>
                  <a:srgbClr val="FFFFFF"/>
                </a:solidFill>
                <a:latin typeface="Arial" charset="0"/>
              </a:rPr>
              <a:t>T1 (but no diffusion </a:t>
            </a:r>
            <a:r>
              <a:rPr lang="fr-FR" sz="2000" dirty="0" err="1" smtClean="0">
                <a:solidFill>
                  <a:srgbClr val="FFFFFF"/>
                </a:solidFill>
                <a:latin typeface="Arial" charset="0"/>
              </a:rPr>
              <a:t>studied</a:t>
            </a:r>
            <a:r>
              <a:rPr lang="fr-FR" sz="2000" dirty="0" smtClean="0">
                <a:solidFill>
                  <a:srgbClr val="FFFFFF"/>
                </a:solidFill>
                <a:latin typeface="Arial" charset="0"/>
              </a:rPr>
              <a:t>)</a:t>
            </a:r>
            <a:endParaRPr lang="fr-FR" sz="2000" dirty="0">
              <a:solidFill>
                <a:srgbClr val="FFFFFF"/>
              </a:solidFill>
              <a:latin typeface="Arial" charset="0"/>
            </a:endParaRPr>
          </a:p>
          <a:p>
            <a:pPr lvl="2">
              <a:defRPr/>
            </a:pP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Limited </a:t>
            </a:r>
            <a:r>
              <a:rPr lang="fr-FR" sz="2000" dirty="0" err="1">
                <a:solidFill>
                  <a:srgbClr val="FFFFFF"/>
                </a:solidFill>
                <a:latin typeface="Arial" charset="0"/>
              </a:rPr>
              <a:t>sample</a:t>
            </a:r>
            <a:r>
              <a:rPr lang="fr-FR" sz="2000" dirty="0">
                <a:solidFill>
                  <a:srgbClr val="FFFFFF"/>
                </a:solidFill>
                <a:latin typeface="Arial" charset="0"/>
              </a:rPr>
              <a:t> size+++</a:t>
            </a:r>
          </a:p>
        </p:txBody>
      </p:sp>
      <p:grpSp>
        <p:nvGrpSpPr>
          <p:cNvPr id="29" name="Grouper 28"/>
          <p:cNvGrpSpPr/>
          <p:nvPr/>
        </p:nvGrpSpPr>
        <p:grpSpPr>
          <a:xfrm>
            <a:off x="2339752" y="5013176"/>
            <a:ext cx="6119664" cy="1584176"/>
            <a:chOff x="467544" y="-315416"/>
            <a:chExt cx="9144000" cy="3512655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3"/>
            <a:srcRect b="38246"/>
            <a:stretch/>
          </p:blipFill>
          <p:spPr>
            <a:xfrm>
              <a:off x="467544" y="-315416"/>
              <a:ext cx="9144000" cy="3512655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3"/>
            <a:srcRect l="6037" t="63055" r="60395"/>
            <a:stretch/>
          </p:blipFill>
          <p:spPr>
            <a:xfrm>
              <a:off x="1259632" y="1196752"/>
              <a:ext cx="2333312" cy="1597405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1979712" y="476672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0000"/>
                  </a:solidFill>
                </a:rPr>
                <a:t>2011</a:t>
              </a:r>
              <a:endParaRPr lang="fr-FR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35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400FB"/>
                </a:solidFill>
              </a:rPr>
              <a:t>How ?</a:t>
            </a:r>
            <a:endParaRPr lang="fr-FR" dirty="0">
              <a:solidFill>
                <a:srgbClr val="0400FB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/>
              <a:t>Clinical</a:t>
            </a:r>
            <a:r>
              <a:rPr lang="fr-FR" sz="4000" dirty="0" smtClean="0"/>
              <a:t> Case</a:t>
            </a:r>
            <a:endParaRPr lang="fr-FR" sz="40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pic>
        <p:nvPicPr>
          <p:cNvPr id="10" name="Image 19" descr="ln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696" r="22363" b="17410"/>
          <a:stretch>
            <a:fillRect/>
          </a:stretch>
        </p:blipFill>
        <p:spPr bwMode="auto">
          <a:xfrm>
            <a:off x="285750" y="1482725"/>
            <a:ext cx="29289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6" descr="se0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/>
          <a:stretch>
            <a:fillRect/>
          </a:stretch>
        </p:blipFill>
        <p:spPr bwMode="auto">
          <a:xfrm>
            <a:off x="3357563" y="1482725"/>
            <a:ext cx="2795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4"/>
          <p:cNvSpPr>
            <a:spLocks noChangeArrowheads="1"/>
          </p:cNvSpPr>
          <p:nvPr/>
        </p:nvSpPr>
        <p:spPr bwMode="auto">
          <a:xfrm rot="3954410">
            <a:off x="4046538" y="2360612"/>
            <a:ext cx="215900" cy="504825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812360" y="1484784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rgbClr val="FFFF00"/>
                </a:solidFill>
              </a:rPr>
              <a:t>3D T1 art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3993126">
            <a:off x="7258854" y="2439958"/>
            <a:ext cx="215900" cy="504825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/>
          </a:p>
        </p:txBody>
      </p:sp>
      <p:pic>
        <p:nvPicPr>
          <p:cNvPr id="17" name="Picture 4" descr="se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/>
          <a:stretch>
            <a:fillRect/>
          </a:stretch>
        </p:blipFill>
        <p:spPr bwMode="auto">
          <a:xfrm>
            <a:off x="6300192" y="1484784"/>
            <a:ext cx="27352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967611" y="1556792"/>
            <a:ext cx="106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Art 3D T1</a:t>
            </a:r>
            <a:endParaRPr lang="fr-FR" dirty="0"/>
          </a:p>
        </p:txBody>
      </p:sp>
      <p:pic>
        <p:nvPicPr>
          <p:cNvPr id="18" name="Image 15" descr="se0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18918"/>
          <a:stretch>
            <a:fillRect/>
          </a:stretch>
        </p:blipFill>
        <p:spPr bwMode="auto">
          <a:xfrm>
            <a:off x="250825" y="3983038"/>
            <a:ext cx="38766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4"/>
          <p:cNvSpPr>
            <a:spLocks noChangeArrowheads="1"/>
          </p:cNvSpPr>
          <p:nvPr/>
        </p:nvSpPr>
        <p:spPr bwMode="auto">
          <a:xfrm rot="9393126">
            <a:off x="1219200" y="4456113"/>
            <a:ext cx="215900" cy="504825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/>
          </a:p>
        </p:txBody>
      </p:sp>
      <p:pic>
        <p:nvPicPr>
          <p:cNvPr id="20" name="Picture 3" descr="se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0" r="17513" b="10129"/>
          <a:stretch>
            <a:fillRect/>
          </a:stretch>
        </p:blipFill>
        <p:spPr bwMode="auto">
          <a:xfrm>
            <a:off x="3436938" y="4005263"/>
            <a:ext cx="29352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se0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05263"/>
            <a:ext cx="27352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5115" y="4005064"/>
            <a:ext cx="1068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Art 3D T1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 rot="9393126">
            <a:off x="7255813" y="4603240"/>
            <a:ext cx="215900" cy="504825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/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 rot="9393126">
            <a:off x="1711196" y="4027176"/>
            <a:ext cx="215900" cy="5048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>
              <a:solidFill>
                <a:srgbClr val="FFFF00"/>
              </a:solidFill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 rot="9393126">
            <a:off x="5239588" y="4891272"/>
            <a:ext cx="215900" cy="5048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1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372200" y="6381328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400FB"/>
                </a:solidFill>
              </a:rPr>
              <a:t>How ?</a:t>
            </a:r>
            <a:endParaRPr lang="fr-FR" dirty="0">
              <a:solidFill>
                <a:srgbClr val="0400FB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/>
              <a:t>Clinical</a:t>
            </a:r>
            <a:r>
              <a:rPr lang="fr-FR" sz="4000" dirty="0" smtClean="0"/>
              <a:t> Case</a:t>
            </a:r>
            <a:endParaRPr lang="fr-FR" sz="40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23" name="ZoneTexte 6"/>
          <p:cNvSpPr txBox="1">
            <a:spLocks noChangeArrowheads="1"/>
          </p:cNvSpPr>
          <p:nvPr/>
        </p:nvSpPr>
        <p:spPr bwMode="auto">
          <a:xfrm>
            <a:off x="5292080" y="1340768"/>
            <a:ext cx="3932237" cy="163195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alt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r>
              <a:rPr lang="fr-FR" alt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alt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isoattenuating</a:t>
            </a:r>
            <a:r>
              <a:rPr lang="fr-FR" alt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pancreatic</a:t>
            </a:r>
            <a:r>
              <a:rPr lang="fr-FR" alt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cancers </a:t>
            </a:r>
            <a:r>
              <a:rPr lang="fr-FR" alt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endParaRPr lang="fr-FR" alt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significantly higher among 20mm or smaller ( P = .033) </a:t>
            </a:r>
            <a:r>
              <a:rPr lang="fr-FR" alt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altLang="fr-FR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well-differentiated</a:t>
            </a:r>
            <a:r>
              <a:rPr lang="fr-FR" alt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( P =.001) </a:t>
            </a:r>
            <a:r>
              <a:rPr lang="fr-FR" alt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fr-FR" alt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ZoneTexte 5"/>
          <p:cNvSpPr txBox="1">
            <a:spLocks noChangeArrowheads="1"/>
          </p:cNvSpPr>
          <p:nvPr/>
        </p:nvSpPr>
        <p:spPr bwMode="auto">
          <a:xfrm>
            <a:off x="323528" y="3541092"/>
            <a:ext cx="67992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000" dirty="0"/>
              <a:t>  </a:t>
            </a:r>
            <a:r>
              <a:rPr lang="fr-FR" altLang="fr-F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pts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surgically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proven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PC &lt; 30mm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pts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missed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PC &lt; 30mm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Isoattenuating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PC: </a:t>
            </a:r>
            <a:r>
              <a:rPr lang="fr-FR" altLang="fr-F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tumours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&lt; 20mm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Isoattenuating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PC : </a:t>
            </a:r>
            <a:r>
              <a:rPr lang="fr-FR" altLang="fr-F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63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tumours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: 21-30mm			p = 0.033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Isoattenuating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PC : </a:t>
            </a:r>
            <a:r>
              <a:rPr lang="fr-FR" altLang="fr-F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 l="4628" t="23943" r="4298" b="13521"/>
          <a:stretch>
            <a:fillRect/>
          </a:stretch>
        </p:blipFill>
        <p:spPr bwMode="auto">
          <a:xfrm>
            <a:off x="6882" y="1170434"/>
            <a:ext cx="5248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31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372200" y="6381328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400FB"/>
                </a:solidFill>
              </a:rPr>
              <a:t>How ?</a:t>
            </a:r>
            <a:endParaRPr lang="fr-FR" dirty="0">
              <a:solidFill>
                <a:srgbClr val="0400FB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/>
              <a:t>Clinical</a:t>
            </a:r>
            <a:r>
              <a:rPr lang="fr-FR" sz="4000" dirty="0" smtClean="0"/>
              <a:t> Case</a:t>
            </a:r>
            <a:endParaRPr lang="fr-FR" sz="40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pic>
        <p:nvPicPr>
          <p:cNvPr id="10" name="Object 2"/>
          <p:cNvPicPr>
            <a:picLocks noChangeAspect="1"/>
          </p:cNvPicPr>
          <p:nvPr>
            <p:extLst>
              <p:ext uri="{D42A27DB-BD31-4B8C-83A1-F6EECF244321}">
                <p14:modId xmlns:p14="http://schemas.microsoft.com/office/powerpoint/2010/main" val="25505198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00" y="1484313"/>
            <a:ext cx="3648075" cy="2174875"/>
          </a:xfrm>
          <a:prstGeom prst="rect">
            <a:avLst/>
          </a:prstGeom>
        </p:spPr>
      </p:pic>
      <p:pic>
        <p:nvPicPr>
          <p:cNvPr id="11" name="Object 3"/>
          <p:cNvPicPr>
            <a:picLocks noChangeAspect="1"/>
          </p:cNvPicPr>
          <p:nvPr>
            <p:extLst>
              <p:ext uri="{D42A27DB-BD31-4B8C-83A1-F6EECF244321}">
                <p14:modId xmlns:p14="http://schemas.microsoft.com/office/powerpoint/2010/main" val="384809879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7613" y="1412776"/>
            <a:ext cx="6430962" cy="3600450"/>
          </a:xfrm>
          <a:prstGeom prst="rect">
            <a:avLst/>
          </a:prstGeom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251520" y="5013176"/>
            <a:ext cx="88106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000" dirty="0"/>
              <a:t>  </a:t>
            </a:r>
            <a:r>
              <a:rPr lang="fr-FR" altLang="fr-F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5.4 %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(35/644)  of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isoattenuating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cancer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phases  (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panc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and portal)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11.4%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resected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Size= 3 cm (1.5-4 cm)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Resectability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rate: </a:t>
            </a:r>
            <a:r>
              <a:rPr lang="fr-FR" altLang="fr-F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86 %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+++  vs  </a:t>
            </a:r>
            <a:r>
              <a:rPr lang="fr-FR" altLang="fr-F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hypoattenuating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tumours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707904" y="3861048"/>
            <a:ext cx="1080120" cy="72008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508104" y="3861048"/>
            <a:ext cx="792088" cy="648072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020272" y="4005064"/>
            <a:ext cx="864096" cy="5040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99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372200" y="6381328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400FB"/>
                </a:solidFill>
              </a:rPr>
              <a:t>How ?</a:t>
            </a:r>
            <a:endParaRPr lang="fr-FR" dirty="0">
              <a:solidFill>
                <a:srgbClr val="0400FB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000FF"/>
                </a:solidFill>
              </a:rPr>
              <a:t>Clinical</a:t>
            </a:r>
            <a:r>
              <a:rPr lang="fr-FR" sz="4000" dirty="0" smtClean="0">
                <a:solidFill>
                  <a:srgbClr val="0000FF"/>
                </a:solidFill>
              </a:rPr>
              <a:t> Case</a:t>
            </a:r>
            <a:endParaRPr lang="fr-FR" sz="4000" dirty="0">
              <a:solidFill>
                <a:srgbClr val="0000FF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-108520" y="1124744"/>
            <a:ext cx="9252520" cy="509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fr-FR" sz="2800" dirty="0" smtClean="0">
                <a:latin typeface="Arial" charset="0"/>
              </a:rPr>
              <a:t> </a:t>
            </a:r>
            <a:r>
              <a:rPr lang="fr-FR" sz="2800" dirty="0" err="1" smtClean="0">
                <a:latin typeface="Arial" charset="0"/>
              </a:rPr>
              <a:t>Don’t</a:t>
            </a:r>
            <a:r>
              <a:rPr lang="fr-FR" sz="2800" dirty="0" smtClean="0">
                <a:latin typeface="Arial" charset="0"/>
              </a:rPr>
              <a:t> </a:t>
            </a:r>
            <a:r>
              <a:rPr lang="fr-FR" sz="2800" dirty="0" err="1" smtClean="0">
                <a:latin typeface="Arial" charset="0"/>
              </a:rPr>
              <a:t>perform</a:t>
            </a:r>
            <a:r>
              <a:rPr lang="fr-FR" sz="2800" dirty="0" smtClean="0">
                <a:latin typeface="Arial" charset="0"/>
              </a:rPr>
              <a:t> a </a:t>
            </a:r>
            <a:r>
              <a:rPr lang="fr-FR" sz="2800" dirty="0" err="1" smtClean="0">
                <a:latin typeface="Arial" charset="0"/>
              </a:rPr>
              <a:t>pancreatic</a:t>
            </a:r>
            <a:r>
              <a:rPr lang="fr-FR" sz="2800" dirty="0" smtClean="0">
                <a:latin typeface="Arial" charset="0"/>
              </a:rPr>
              <a:t> MRI </a:t>
            </a:r>
            <a:r>
              <a:rPr lang="fr-FR" sz="2800" dirty="0" err="1" smtClean="0">
                <a:latin typeface="Arial" charset="0"/>
              </a:rPr>
              <a:t>without</a:t>
            </a:r>
            <a:r>
              <a:rPr lang="fr-FR" sz="2800" dirty="0" smtClean="0">
                <a:latin typeface="Arial" charset="0"/>
              </a:rPr>
              <a:t> a Pan CT</a:t>
            </a:r>
            <a:r>
              <a:rPr lang="fr-FR" sz="2800" dirty="0">
                <a:latin typeface="Arial" charset="0"/>
              </a:rPr>
              <a:t>	</a:t>
            </a:r>
            <a:endParaRPr lang="fr-FR" sz="2800" dirty="0" smtClean="0">
              <a:latin typeface="Arial" charset="0"/>
            </a:endParaRP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fr-FR" sz="2800" dirty="0" err="1" smtClean="0">
                <a:latin typeface="Arial" charset="0"/>
              </a:rPr>
              <a:t>Perform</a:t>
            </a:r>
            <a:r>
              <a:rPr lang="fr-FR" sz="2800" dirty="0" smtClean="0">
                <a:latin typeface="Arial" charset="0"/>
              </a:rPr>
              <a:t> a </a:t>
            </a:r>
            <a:r>
              <a:rPr lang="fr-FR" sz="2800" dirty="0" err="1" smtClean="0">
                <a:latin typeface="Arial" charset="0"/>
              </a:rPr>
              <a:t>pancreatic</a:t>
            </a:r>
            <a:r>
              <a:rPr lang="fr-FR" sz="2800" dirty="0" smtClean="0">
                <a:latin typeface="Arial" charset="0"/>
              </a:rPr>
              <a:t> MRI: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In an </a:t>
            </a: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inconclusive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CT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Isodense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pancreatic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lesion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&gt;&gt; </a:t>
            </a:r>
            <a:r>
              <a:rPr lang="fr-FR" sz="2400" dirty="0" smtClean="0">
                <a:latin typeface="Arial" charset="0"/>
              </a:rPr>
              <a:t>High </a:t>
            </a:r>
            <a:r>
              <a:rPr lang="fr-FR" sz="2400" dirty="0" err="1" smtClean="0">
                <a:latin typeface="Arial" charset="0"/>
              </a:rPr>
              <a:t>contrast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resolution</a:t>
            </a:r>
            <a:r>
              <a:rPr lang="fr-FR" sz="2400" dirty="0" smtClean="0">
                <a:latin typeface="Arial" charset="0"/>
              </a:rPr>
              <a:t> 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In a </a:t>
            </a: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potential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resectable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pancreas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tumor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fr-FR" sz="2000" dirty="0" err="1" smtClean="0">
                <a:solidFill>
                  <a:srgbClr val="FFFF00"/>
                </a:solidFill>
                <a:latin typeface="Arial" charset="0"/>
              </a:rPr>
              <a:t>adenoK</a:t>
            </a:r>
            <a:r>
              <a:rPr lang="fr-FR" sz="2000" dirty="0" smtClean="0">
                <a:solidFill>
                  <a:srgbClr val="FFFF00"/>
                </a:solidFill>
                <a:latin typeface="Arial" charset="0"/>
              </a:rPr>
              <a:t>, NET) </a:t>
            </a:r>
            <a:r>
              <a:rPr lang="fr-FR" sz="2400" dirty="0" err="1" smtClean="0">
                <a:solidFill>
                  <a:srgbClr val="FFFF00"/>
                </a:solidFill>
                <a:latin typeface="Arial" charset="0"/>
              </a:rPr>
              <a:t>at</a:t>
            </a:r>
            <a:r>
              <a:rPr lang="fr-FR" sz="2400" dirty="0" smtClean="0">
                <a:solidFill>
                  <a:srgbClr val="FFFF00"/>
                </a:solidFill>
                <a:latin typeface="Arial" charset="0"/>
              </a:rPr>
              <a:t> CT</a:t>
            </a:r>
          </a:p>
          <a:p>
            <a:pPr lvl="2">
              <a:lnSpc>
                <a:spcPct val="110000"/>
              </a:lnSpc>
            </a:pPr>
            <a:r>
              <a:rPr lang="fr-FR" sz="2400" dirty="0" smtClean="0">
                <a:solidFill>
                  <a:srgbClr val="FFFFFF"/>
                </a:solidFill>
                <a:latin typeface="Arial" charset="0"/>
              </a:rPr>
              <a:t> &gt;&gt; High temporal </a:t>
            </a:r>
            <a:r>
              <a:rPr lang="fr-FR" sz="2400" dirty="0" err="1" smtClean="0">
                <a:solidFill>
                  <a:srgbClr val="FFFFFF"/>
                </a:solidFill>
                <a:latin typeface="Arial" charset="0"/>
              </a:rPr>
              <a:t>resolution</a:t>
            </a:r>
            <a:r>
              <a:rPr lang="fr-FR" sz="2400" dirty="0" smtClean="0">
                <a:solidFill>
                  <a:srgbClr val="FFFFFF"/>
                </a:solidFill>
                <a:latin typeface="Arial" charset="0"/>
              </a:rPr>
              <a:t> and diffusion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fr-FR" sz="2400" dirty="0" err="1" smtClean="0">
                <a:solidFill>
                  <a:srgbClr val="CCFFCC"/>
                </a:solidFill>
                <a:latin typeface="Arial" charset="0"/>
              </a:rPr>
              <a:t>Cystic</a:t>
            </a:r>
            <a:r>
              <a:rPr lang="fr-FR" sz="2400" dirty="0" smtClean="0">
                <a:solidFill>
                  <a:srgbClr val="CCFFCC"/>
                </a:solidFill>
                <a:latin typeface="Arial" charset="0"/>
              </a:rPr>
              <a:t> </a:t>
            </a:r>
            <a:r>
              <a:rPr lang="fr-FR" sz="2400" dirty="0" err="1" smtClean="0">
                <a:solidFill>
                  <a:srgbClr val="CCFFCC"/>
                </a:solidFill>
                <a:latin typeface="Arial" charset="0"/>
              </a:rPr>
              <a:t>lesion</a:t>
            </a:r>
            <a:r>
              <a:rPr lang="fr-FR" sz="2400" dirty="0" smtClean="0">
                <a:solidFill>
                  <a:srgbClr val="CCFFCC"/>
                </a:solidFill>
                <a:latin typeface="Arial" charset="0"/>
              </a:rPr>
              <a:t> and </a:t>
            </a:r>
            <a:r>
              <a:rPr lang="fr-FR" sz="2400" dirty="0" err="1" smtClean="0">
                <a:solidFill>
                  <a:srgbClr val="CCFFCC"/>
                </a:solidFill>
                <a:latin typeface="Arial" charset="0"/>
              </a:rPr>
              <a:t>follow</a:t>
            </a:r>
            <a:r>
              <a:rPr lang="fr-FR" sz="2400" dirty="0" smtClean="0">
                <a:solidFill>
                  <a:srgbClr val="CCFFCC"/>
                </a:solidFill>
                <a:latin typeface="Arial" charset="0"/>
              </a:rPr>
              <a:t> up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endParaRPr lang="fr-FR" sz="2400" dirty="0">
              <a:solidFill>
                <a:srgbClr val="CCFFCC"/>
              </a:solidFill>
              <a:latin typeface="Arial" charset="0"/>
            </a:endParaRP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fr-FR" sz="2400" dirty="0" err="1" smtClean="0">
                <a:solidFill>
                  <a:srgbClr val="E78E23"/>
                </a:solidFill>
                <a:latin typeface="Arial" charset="0"/>
              </a:rPr>
              <a:t>Pancreatitis</a:t>
            </a:r>
            <a:r>
              <a:rPr lang="fr-FR" sz="2400" dirty="0" smtClean="0">
                <a:solidFill>
                  <a:srgbClr val="E78E23"/>
                </a:solidFill>
                <a:latin typeface="Arial" charset="0"/>
              </a:rPr>
              <a:t> (</a:t>
            </a:r>
            <a:r>
              <a:rPr lang="fr-FR" sz="2400" dirty="0" err="1" smtClean="0">
                <a:solidFill>
                  <a:srgbClr val="E78E23"/>
                </a:solidFill>
                <a:latin typeface="Arial" charset="0"/>
              </a:rPr>
              <a:t>chr</a:t>
            </a:r>
            <a:r>
              <a:rPr lang="fr-FR" sz="2400" dirty="0" smtClean="0">
                <a:solidFill>
                  <a:srgbClr val="E78E23"/>
                </a:solidFill>
                <a:latin typeface="Arial" charset="0"/>
              </a:rPr>
              <a:t>, auto immune P and Acute </a:t>
            </a:r>
            <a:r>
              <a:rPr lang="fr-FR" sz="2400" dirty="0" err="1" smtClean="0">
                <a:solidFill>
                  <a:srgbClr val="E78E23"/>
                </a:solidFill>
                <a:latin typeface="Arial" charset="0"/>
              </a:rPr>
              <a:t>Pancreatitis</a:t>
            </a:r>
            <a:r>
              <a:rPr lang="fr-FR" sz="2400" dirty="0" smtClean="0">
                <a:solidFill>
                  <a:srgbClr val="E78E23"/>
                </a:solidFill>
                <a:latin typeface="Arial" charset="0"/>
              </a:rPr>
              <a:t> ?)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endParaRPr lang="fr-FR" sz="2400" dirty="0" smtClean="0">
              <a:solidFill>
                <a:srgbClr val="CCFFCC"/>
              </a:solidFill>
              <a:latin typeface="Arial" charset="0"/>
            </a:endParaRP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endParaRPr lang="fr-FR" sz="20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9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moreau angiom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627"/>
          <a:stretch>
            <a:fillRect/>
          </a:stretch>
        </p:blipFill>
        <p:spPr bwMode="auto">
          <a:xfrm>
            <a:off x="76200" y="3698875"/>
            <a:ext cx="27590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debraize IRM coro 20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 r="13986" b="10846"/>
          <a:stretch>
            <a:fillRect/>
          </a:stretch>
        </p:blipFill>
        <p:spPr bwMode="auto">
          <a:xfrm>
            <a:off x="6027738" y="228600"/>
            <a:ext cx="27781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debraize IRM T1 fats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6" b="14413"/>
          <a:stretch>
            <a:fillRect/>
          </a:stretch>
        </p:blipFill>
        <p:spPr bwMode="auto">
          <a:xfrm>
            <a:off x="685800" y="381000"/>
            <a:ext cx="3227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debraize IRM T1 g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7" b="12556"/>
          <a:stretch>
            <a:fillRect/>
          </a:stretch>
        </p:blipFill>
        <p:spPr bwMode="auto">
          <a:xfrm>
            <a:off x="5629275" y="3962400"/>
            <a:ext cx="3228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debraize IRM T1 gado art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2" b="18242"/>
          <a:stretch>
            <a:fillRect/>
          </a:stretch>
        </p:blipFill>
        <p:spPr bwMode="auto">
          <a:xfrm>
            <a:off x="2852738" y="2057400"/>
            <a:ext cx="31829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moreau angiomr art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9763" r="17899" b="41423"/>
          <a:stretch>
            <a:fillRect/>
          </a:stretch>
        </p:blipFill>
        <p:spPr bwMode="auto">
          <a:xfrm>
            <a:off x="2895600" y="48768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603578" y="201613"/>
            <a:ext cx="2408582" cy="707886"/>
          </a:xfrm>
          <a:prstGeom prst="rect">
            <a:avLst/>
          </a:prstGeom>
          <a:solidFill>
            <a:srgbClr val="7F7F7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defTabSz="762000"/>
            <a:r>
              <a:rPr lang="fr-FR" sz="4000" dirty="0" smtClean="0">
                <a:solidFill>
                  <a:srgbClr val="000090"/>
                </a:solidFill>
                <a:latin typeface="Arial" charset="0"/>
              </a:rPr>
              <a:t>MRI </a:t>
            </a:r>
            <a:r>
              <a:rPr lang="fr-FR" sz="4000" dirty="0">
                <a:solidFill>
                  <a:srgbClr val="000090"/>
                </a:solidFill>
                <a:latin typeface="Arial" charset="0"/>
              </a:rPr>
              <a:t>1999</a:t>
            </a:r>
            <a:endParaRPr lang="fr-FR" sz="440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3492" y="6488668"/>
            <a:ext cx="429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Basics Of </a:t>
            </a:r>
            <a:r>
              <a:rPr lang="en-US" dirty="0" err="1"/>
              <a:t>MRI:How</a:t>
            </a:r>
            <a:r>
              <a:rPr lang="en-US" dirty="0"/>
              <a:t> I Do It  AFIIM -ISRA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913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21907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008" y="2021470"/>
            <a:ext cx="8928992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Arial" charset="0"/>
              </a:rPr>
              <a:t> </a:t>
            </a:r>
            <a:r>
              <a:rPr lang="fr-FR" sz="3600" dirty="0">
                <a:solidFill>
                  <a:srgbClr val="FFFF00"/>
                </a:solidFill>
                <a:latin typeface="Arial" charset="0"/>
              </a:rPr>
              <a:t>Standard </a:t>
            </a:r>
            <a:r>
              <a:rPr lang="fr-FR" sz="3600" dirty="0" smtClean="0">
                <a:solidFill>
                  <a:srgbClr val="FFFF00"/>
                </a:solidFill>
                <a:latin typeface="Arial" charset="0"/>
              </a:rPr>
              <a:t>Protocol</a:t>
            </a:r>
            <a:r>
              <a:rPr lang="fr-FR" sz="3600" dirty="0" smtClean="0">
                <a:latin typeface="Arial" charset="0"/>
              </a:rPr>
              <a:t>:</a:t>
            </a:r>
          </a:p>
          <a:p>
            <a:endParaRPr lang="fr-FR" b="1" dirty="0">
              <a:latin typeface="Arial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FRFSE T2 Fat Sat </a:t>
            </a:r>
            <a:r>
              <a:rPr lang="en-US" sz="2000" dirty="0">
                <a:latin typeface="Arial" charset="0"/>
                <a:cs typeface="Arial" charset="0"/>
              </a:rPr>
              <a:t>(Liver + </a:t>
            </a:r>
            <a:r>
              <a:rPr lang="en-US" sz="2000" dirty="0" smtClean="0">
                <a:latin typeface="Arial" charset="0"/>
                <a:cs typeface="Arial" charset="0"/>
              </a:rPr>
              <a:t>/ Pancreas</a:t>
            </a:r>
            <a:r>
              <a:rPr lang="en-US" sz="2000" dirty="0">
                <a:latin typeface="Arial" charset="0"/>
                <a:cs typeface="Arial" charset="0"/>
              </a:rPr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EG -3D </a:t>
            </a:r>
            <a:r>
              <a:rPr lang="en-US" sz="2400" dirty="0">
                <a:latin typeface="Arial" charset="0"/>
                <a:cs typeface="Arial" charset="0"/>
              </a:rPr>
              <a:t>T1 </a:t>
            </a:r>
            <a:r>
              <a:rPr lang="en-US" sz="2400" dirty="0" smtClean="0">
                <a:latin typeface="Arial" charset="0"/>
                <a:cs typeface="Arial" charset="0"/>
              </a:rPr>
              <a:t>+</a:t>
            </a:r>
            <a:r>
              <a:rPr lang="en-US" sz="2400" dirty="0">
                <a:latin typeface="Arial" charset="0"/>
                <a:cs typeface="Arial" charset="0"/>
              </a:rPr>
              <a:t>+</a:t>
            </a:r>
            <a:r>
              <a:rPr lang="en-US" sz="2400" dirty="0" smtClean="0">
                <a:latin typeface="Arial" charset="0"/>
                <a:cs typeface="Arial" charset="0"/>
              </a:rPr>
              <a:t>+Dixon  (lava flex)</a:t>
            </a:r>
            <a:endParaRPr lang="en-US" sz="2400" dirty="0">
              <a:latin typeface="Arial" charset="0"/>
              <a:cs typeface="Arial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 MRCP</a:t>
            </a:r>
            <a:r>
              <a:rPr lang="en-US" sz="2400" dirty="0" smtClean="0">
                <a:latin typeface="Arial" charset="0"/>
                <a:cs typeface="Arial" charset="0"/>
              </a:rPr>
              <a:t>-MRI </a:t>
            </a:r>
            <a:r>
              <a:rPr lang="en-US" sz="2400" dirty="0">
                <a:latin typeface="Arial" charset="0"/>
                <a:cs typeface="Arial" charset="0"/>
              </a:rPr>
              <a:t>2D SSFSE (ax </a:t>
            </a:r>
            <a:r>
              <a:rPr lang="en-US" sz="2400" dirty="0" smtClean="0">
                <a:latin typeface="Arial" charset="0"/>
                <a:cs typeface="Arial" charset="0"/>
              </a:rPr>
              <a:t>and </a:t>
            </a:r>
            <a:r>
              <a:rPr lang="en-US" sz="2400" dirty="0" err="1">
                <a:latin typeface="Arial" charset="0"/>
                <a:cs typeface="Arial" charset="0"/>
              </a:rPr>
              <a:t>coro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  <a:r>
              <a:rPr lang="en-US" sz="2400" dirty="0" smtClean="0">
                <a:latin typeface="Arial" charset="0"/>
                <a:cs typeface="Arial" charset="0"/>
              </a:rPr>
              <a:t>and /or  </a:t>
            </a:r>
            <a:r>
              <a:rPr lang="en-US" sz="2400" dirty="0">
                <a:latin typeface="Arial" charset="0"/>
                <a:cs typeface="Arial" charset="0"/>
              </a:rPr>
              <a:t>3D </a:t>
            </a:r>
            <a:r>
              <a:rPr lang="en-US" sz="2400" dirty="0" smtClean="0">
                <a:latin typeface="Arial" charset="0"/>
                <a:cs typeface="Arial" charset="0"/>
              </a:rPr>
              <a:t>FRFSE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Diffusion ++ (liver)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Focus Diffusion (</a:t>
            </a:r>
            <a:r>
              <a:rPr lang="en-US" sz="2000" dirty="0">
                <a:latin typeface="Arial" charset="0"/>
                <a:cs typeface="Arial" charset="0"/>
              </a:rPr>
              <a:t>pancreas)   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2">
              <a:lnSpc>
                <a:spcPct val="11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 EG T1 Fat Sat 3D + Gadolinium 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  - arterial </a:t>
            </a:r>
            <a:r>
              <a:rPr lang="en-US" sz="2000" dirty="0" smtClean="0">
                <a:latin typeface="Arial" charset="0"/>
                <a:cs typeface="Arial" charset="0"/>
              </a:rPr>
              <a:t>phase, </a:t>
            </a:r>
            <a:r>
              <a:rPr lang="en-US" sz="2000" dirty="0">
                <a:latin typeface="Arial" charset="0"/>
                <a:cs typeface="Arial" charset="0"/>
              </a:rPr>
              <a:t>portal et delay phase (coronal 3’ and  axial 5’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5736" y="980728"/>
            <a:ext cx="4923043" cy="92333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dirty="0" err="1">
                <a:solidFill>
                  <a:srgbClr val="1C0569"/>
                </a:solidFill>
                <a:latin typeface="Arial" charset="0"/>
              </a:rPr>
              <a:t>Pancreas</a:t>
            </a:r>
            <a:r>
              <a:rPr lang="fr-FR" sz="3600" dirty="0">
                <a:solidFill>
                  <a:srgbClr val="1C0569"/>
                </a:solidFill>
                <a:latin typeface="Arial" charset="0"/>
              </a:rPr>
              <a:t> MRI: </a:t>
            </a:r>
            <a:r>
              <a:rPr lang="fr-FR" sz="3600" dirty="0" err="1" smtClean="0">
                <a:solidFill>
                  <a:srgbClr val="1C0569"/>
                </a:solidFill>
                <a:latin typeface="Arial" charset="0"/>
              </a:rPr>
              <a:t>Technic</a:t>
            </a:r>
            <a:r>
              <a:rPr lang="fr-FR" sz="3600" dirty="0" smtClean="0">
                <a:solidFill>
                  <a:srgbClr val="1C0569"/>
                </a:solidFill>
                <a:latin typeface="Arial" charset="0"/>
              </a:rPr>
              <a:t> </a:t>
            </a:r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52120" y="5877272"/>
            <a:ext cx="2853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Scanning time 30-40 mm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1907704" y="6488668"/>
            <a:ext cx="429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Basics Of </a:t>
            </a:r>
            <a:r>
              <a:rPr lang="en-US" dirty="0" err="1"/>
              <a:t>MRI:How</a:t>
            </a:r>
            <a:r>
              <a:rPr lang="en-US" dirty="0"/>
              <a:t> I Do It  AFIIM -ISRA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970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59421"/>
            <a:ext cx="8229600" cy="4021907"/>
          </a:xfrm>
        </p:spPr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  <a:latin typeface="Arial"/>
                <a:cs typeface="Arial"/>
              </a:rPr>
              <a:t>Fasting</a:t>
            </a:r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 3-6h</a:t>
            </a:r>
          </a:p>
          <a:p>
            <a:r>
              <a:rPr lang="fr-FR" dirty="0" err="1" smtClean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 oral </a:t>
            </a:r>
            <a:r>
              <a:rPr lang="fr-FR" dirty="0" err="1" smtClean="0">
                <a:solidFill>
                  <a:srgbClr val="FFFFFF"/>
                </a:solidFill>
                <a:latin typeface="Arial"/>
                <a:cs typeface="Arial"/>
              </a:rPr>
              <a:t>contrast</a:t>
            </a:r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fr-FR" dirty="0" err="1" smtClean="0">
                <a:solidFill>
                  <a:srgbClr val="FFFFFF"/>
                </a:solidFill>
                <a:latin typeface="Arial"/>
                <a:cs typeface="Arial"/>
              </a:rPr>
              <a:t>pineapple</a:t>
            </a:r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/>
                <a:cs typeface="Arial"/>
              </a:rPr>
              <a:t>juice</a:t>
            </a:r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  <a:p>
            <a:endParaRPr lang="fr-FR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fr-FR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fr-FR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fr-FR" dirty="0" err="1" smtClean="0">
                <a:solidFill>
                  <a:srgbClr val="FFFFFF"/>
                </a:solidFill>
                <a:latin typeface="Arial"/>
                <a:cs typeface="Arial"/>
              </a:rPr>
              <a:t>Antiperistatic</a:t>
            </a:r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 agent (</a:t>
            </a:r>
            <a:r>
              <a:rPr lang="fr-FR" dirty="0" err="1" smtClean="0">
                <a:solidFill>
                  <a:srgbClr val="FFFFFF"/>
                </a:solidFill>
                <a:latin typeface="Arial"/>
                <a:cs typeface="Arial"/>
              </a:rPr>
              <a:t>glucagen</a:t>
            </a:r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fr-FR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Basics Of </a:t>
            </a:r>
            <a:r>
              <a:rPr lang="en-US" dirty="0" err="1"/>
              <a:t>MRI:How</a:t>
            </a:r>
            <a:r>
              <a:rPr lang="en-US" dirty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fr-FR" dirty="0"/>
          </a:p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1052736"/>
            <a:ext cx="6371506" cy="984885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r>
              <a:rPr lang="fr-FR" sz="4000" dirty="0" err="1">
                <a:solidFill>
                  <a:srgbClr val="1C0569"/>
                </a:solidFill>
                <a:latin typeface="Arial" charset="0"/>
              </a:rPr>
              <a:t>Pancreas</a:t>
            </a:r>
            <a:r>
              <a:rPr lang="fr-FR" sz="4000" dirty="0">
                <a:solidFill>
                  <a:srgbClr val="1C0569"/>
                </a:solidFill>
                <a:latin typeface="Arial" charset="0"/>
              </a:rPr>
              <a:t> MRI: </a:t>
            </a:r>
            <a:r>
              <a:rPr lang="fr-FR" sz="4000" dirty="0" err="1" smtClean="0">
                <a:solidFill>
                  <a:srgbClr val="EFF41A"/>
                </a:solidFill>
                <a:latin typeface="Arial" charset="0"/>
              </a:rPr>
              <a:t>Preparation</a:t>
            </a:r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5036" r="5808" b="5714"/>
          <a:stretch/>
        </p:blipFill>
        <p:spPr>
          <a:xfrm>
            <a:off x="7884368" y="4170856"/>
            <a:ext cx="942159" cy="16620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￼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645024"/>
            <a:ext cx="1800200" cy="17253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31" y="3586253"/>
            <a:ext cx="2027969" cy="17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1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Basics Of </a:t>
            </a:r>
            <a:r>
              <a:rPr lang="en-US" dirty="0" err="1"/>
              <a:t>MRI:How</a:t>
            </a:r>
            <a:r>
              <a:rPr lang="en-US" dirty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1052736"/>
            <a:ext cx="8496944" cy="1169551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MR </a:t>
            </a:r>
            <a:r>
              <a:rPr lang="en-US" sz="28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Cholangiopancreatography</a:t>
            </a:r>
            <a:r>
              <a:rPr lang="en-US" sz="28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Half Fourier acquisition Single Shot: </a:t>
            </a:r>
            <a:r>
              <a:rPr lang="en-US" sz="2800" dirty="0" smtClean="0">
                <a:solidFill>
                  <a:srgbClr val="1C0569"/>
                </a:solidFill>
                <a:latin typeface="Arial" charset="0"/>
                <a:cs typeface="Arial" charset="0"/>
              </a:rPr>
              <a:t>Short TE</a:t>
            </a:r>
            <a:endParaRPr lang="en-US" sz="2800" dirty="0">
              <a:solidFill>
                <a:srgbClr val="1C0569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31232" y="2204864"/>
            <a:ext cx="691276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latin typeface="Arial" charset="0"/>
              </a:rPr>
              <a:t>	</a:t>
            </a:r>
          </a:p>
          <a:p>
            <a:pPr marL="0" indent="0"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			SS FSE (GE) </a:t>
            </a:r>
          </a:p>
          <a:p>
            <a:pPr marL="457200" lvl="1" indent="0"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			HASTE (Siemens)  </a:t>
            </a:r>
          </a:p>
          <a:p>
            <a:pPr marL="457200" lvl="1" indent="0"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			SS TSE (Philips) </a:t>
            </a:r>
          </a:p>
          <a:p>
            <a:pPr lvl="1">
              <a:lnSpc>
                <a:spcPct val="150000"/>
              </a:lnSpc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1"/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pic>
        <p:nvPicPr>
          <p:cNvPr id="15" name="Picture 5" descr="pancreas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9" b="12508"/>
          <a:stretch>
            <a:fillRect/>
          </a:stretch>
        </p:blipFill>
        <p:spPr bwMode="auto">
          <a:xfrm>
            <a:off x="251520" y="2708920"/>
            <a:ext cx="2395537" cy="2287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584" y="530120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CORONAL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635896" y="49411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716221" y="63093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AXIAL</a:t>
            </a:r>
            <a:endParaRPr lang="fr-FR" dirty="0"/>
          </a:p>
        </p:txBody>
      </p:sp>
      <p:pic>
        <p:nvPicPr>
          <p:cNvPr id="13" name="Image 12" descr="ln0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32924" r="8714" b="22264"/>
          <a:stretch/>
        </p:blipFill>
        <p:spPr>
          <a:xfrm>
            <a:off x="4427984" y="4279380"/>
            <a:ext cx="2448272" cy="191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Basics Of </a:t>
            </a:r>
            <a:r>
              <a:rPr lang="en-US" dirty="0" err="1"/>
              <a:t>MRI:How</a:t>
            </a:r>
            <a:r>
              <a:rPr lang="en-US" dirty="0"/>
              <a:t> I Do It  AFIIM -ISRA 2016</a:t>
            </a:r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844824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792" y="1196752"/>
            <a:ext cx="6336704" cy="1169551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lvl="1"/>
            <a:r>
              <a:rPr lang="en-US" sz="28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2D MR </a:t>
            </a:r>
            <a:r>
              <a:rPr lang="en-US" sz="28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Cholangiopancreatography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Half Fourier acquisition single shot</a:t>
            </a:r>
            <a:endParaRPr lang="en-US" sz="24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  <a:r>
              <a:rPr lang="fr-FR" b="1" dirty="0" smtClean="0">
                <a:latin typeface="Arial"/>
                <a:cs typeface="Arial"/>
              </a:rPr>
              <a:t>SHORT TE</a:t>
            </a:r>
            <a:endParaRPr lang="fr-FR" b="1" dirty="0">
              <a:latin typeface="Arial"/>
              <a:cs typeface="Arial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51720" y="2636515"/>
            <a:ext cx="10548664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  <a:cs typeface="Arial" charset="0"/>
              </a:rPr>
              <a:t>Turbo spin T2 acquisition with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A high echo train + Half Fourier acquisition</a:t>
            </a:r>
          </a:p>
          <a:p>
            <a:pPr marL="0" indent="0">
              <a:buNone/>
            </a:pPr>
            <a:r>
              <a:rPr lang="en-US" sz="2400" dirty="0">
                <a:latin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cs typeface="Arial" charset="0"/>
              </a:rPr>
              <a:t>TR= 720 </a:t>
            </a:r>
            <a:r>
              <a:rPr lang="en-US" sz="2400" dirty="0" err="1" smtClean="0">
                <a:latin typeface="Arial" charset="0"/>
                <a:cs typeface="Arial" charset="0"/>
              </a:rPr>
              <a:t>ms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TE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eff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99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ms</a:t>
            </a:r>
            <a:endParaRPr lang="en-US" sz="24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Turbo factor = 144 </a:t>
            </a:r>
            <a:r>
              <a:rPr lang="en-US" sz="2400" dirty="0" err="1" smtClean="0">
                <a:latin typeface="Arial" charset="0"/>
                <a:cs typeface="Arial" charset="0"/>
              </a:rPr>
              <a:t>echos</a:t>
            </a: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Large field of view to reduce Wrap </a:t>
            </a:r>
            <a:r>
              <a:rPr lang="en-US" sz="2400" dirty="0" err="1" smtClean="0">
                <a:latin typeface="Arial" charset="0"/>
                <a:cs typeface="Arial" charset="0"/>
              </a:rPr>
              <a:t>artefact</a:t>
            </a:r>
            <a:endParaRPr lang="en-US" dirty="0" smtClean="0">
              <a:latin typeface="Arial" charset="0"/>
              <a:cs typeface="Arial" charset="0"/>
            </a:endParaRPr>
          </a:p>
          <a:p>
            <a:pPr lvl="3"/>
            <a:r>
              <a:rPr lang="en-US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Breath hold (20-30s) </a:t>
            </a:r>
            <a:r>
              <a:rPr lang="en-US" sz="2000" dirty="0" smtClean="0">
                <a:latin typeface="Arial" charset="0"/>
                <a:cs typeface="Arial" charset="0"/>
              </a:rPr>
              <a:t>in  one or two (breath hold)</a:t>
            </a:r>
          </a:p>
          <a:p>
            <a:pPr marL="1371600" lvl="3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-  Thickness 4 mm/ 0.4 mm</a:t>
            </a:r>
          </a:p>
          <a:p>
            <a:pPr lvl="1">
              <a:lnSpc>
                <a:spcPct val="150000"/>
              </a:lnSpc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1"/>
            <a:endParaRPr lang="en-US" sz="1800" b="1" dirty="0" smtClean="0">
              <a:latin typeface="Arial" charset="0"/>
              <a:cs typeface="Arial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endParaRPr lang="en-US" sz="900" dirty="0" smtClean="0">
              <a:latin typeface="Garamond" charset="0"/>
            </a:endParaRPr>
          </a:p>
          <a:p>
            <a:pPr>
              <a:buFont typeface="Wingdings" charset="0"/>
              <a:buNone/>
            </a:pPr>
            <a:endParaRPr lang="fr-FR" sz="900" dirty="0">
              <a:latin typeface="Garamond" charset="0"/>
            </a:endParaRPr>
          </a:p>
        </p:txBody>
      </p:sp>
      <p:pic>
        <p:nvPicPr>
          <p:cNvPr id="15" name="Picture 5" descr="pancreas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9" b="12508"/>
          <a:stretch>
            <a:fillRect/>
          </a:stretch>
        </p:blipFill>
        <p:spPr bwMode="auto">
          <a:xfrm>
            <a:off x="395536" y="4365104"/>
            <a:ext cx="2395537" cy="2287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056702"/>
            <a:ext cx="2699792" cy="14443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7624" y="2924944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Calculated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81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1619672" cy="64807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3366FF"/>
                </a:solidFill>
              </a:rPr>
              <a:t>Why</a:t>
            </a:r>
            <a:r>
              <a:rPr lang="fr-FR" dirty="0" smtClean="0">
                <a:solidFill>
                  <a:srgbClr val="3366FF"/>
                </a:solidFill>
              </a:rPr>
              <a:t> ?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47664" y="188640"/>
            <a:ext cx="2160240" cy="642466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How ?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47864" y="188640"/>
            <a:ext cx="3744416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>
                <a:solidFill>
                  <a:srgbClr val="0800FE"/>
                </a:solidFill>
              </a:rPr>
              <a:t>Clinical</a:t>
            </a:r>
            <a:r>
              <a:rPr lang="fr-FR" sz="4000" dirty="0" smtClean="0">
                <a:solidFill>
                  <a:srgbClr val="0800FE"/>
                </a:solidFill>
              </a:rPr>
              <a:t> Cases</a:t>
            </a:r>
            <a:endParaRPr lang="fr-FR" sz="4000" dirty="0">
              <a:solidFill>
                <a:srgbClr val="0800F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92280" y="188640"/>
            <a:ext cx="2051720" cy="64807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800FE"/>
                </a:solidFill>
              </a:rPr>
              <a:t>Conclusion</a:t>
            </a:r>
            <a:endParaRPr lang="fr-FR" dirty="0">
              <a:solidFill>
                <a:srgbClr val="0800FE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755576" y="1628800"/>
            <a:ext cx="7926387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fr-FR" b="1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8316416" cy="1261884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lvl="1"/>
            <a:r>
              <a:rPr lang="en-US" sz="2800" dirty="0" smtClean="0">
                <a:solidFill>
                  <a:srgbClr val="1C0569"/>
                </a:solidFill>
                <a:latin typeface="Arial" charset="0"/>
                <a:cs typeface="Arial" charset="0"/>
              </a:rPr>
              <a:t>2D MR </a:t>
            </a:r>
            <a:r>
              <a:rPr lang="en-US" sz="2800" dirty="0" err="1">
                <a:solidFill>
                  <a:srgbClr val="1C0569"/>
                </a:solidFill>
                <a:latin typeface="Arial" charset="0"/>
                <a:cs typeface="Arial" charset="0"/>
              </a:rPr>
              <a:t>Cholangiopancreatography</a:t>
            </a: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Half Fourier acquisition single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shot Short TE: </a:t>
            </a:r>
          </a:p>
          <a:p>
            <a:pPr lvl="1"/>
            <a:r>
              <a:rPr lang="en-US" sz="2400" dirty="0" err="1" smtClean="0">
                <a:latin typeface="Arial" charset="0"/>
                <a:cs typeface="Arial" charset="0"/>
              </a:rPr>
              <a:t>Avantage</a:t>
            </a:r>
            <a:r>
              <a:rPr lang="en-US" sz="2400" dirty="0" smtClean="0">
                <a:latin typeface="Arial" charset="0"/>
                <a:cs typeface="Arial" charset="0"/>
              </a:rPr>
              <a:t> /limitation</a:t>
            </a:r>
            <a:r>
              <a:rPr lang="fr-FR" b="1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95536" y="2276872"/>
            <a:ext cx="79703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High </a:t>
            </a:r>
            <a:r>
              <a:rPr lang="fr-FR" sz="2800" dirty="0" err="1" smtClean="0"/>
              <a:t>Contrast</a:t>
            </a:r>
            <a:r>
              <a:rPr lang="fr-FR" sz="2800" dirty="0" smtClean="0"/>
              <a:t> for </a:t>
            </a:r>
            <a:r>
              <a:rPr lang="fr-FR" sz="2800" dirty="0" err="1" smtClean="0"/>
              <a:t>liquid</a:t>
            </a:r>
            <a:r>
              <a:rPr lang="fr-FR" sz="2800" dirty="0" smtClean="0"/>
              <a:t> &gt;&gt; </a:t>
            </a:r>
            <a:r>
              <a:rPr lang="fr-FR" sz="2800" dirty="0" err="1" smtClean="0"/>
              <a:t>Biliary</a:t>
            </a:r>
            <a:r>
              <a:rPr lang="fr-FR" sz="2800" dirty="0" smtClean="0"/>
              <a:t> and </a:t>
            </a:r>
            <a:r>
              <a:rPr lang="fr-FR" sz="2800" dirty="0" err="1" smtClean="0"/>
              <a:t>pancreatic</a:t>
            </a:r>
            <a:r>
              <a:rPr lang="fr-FR" sz="2800" dirty="0" smtClean="0"/>
              <a:t> </a:t>
            </a:r>
            <a:r>
              <a:rPr lang="fr-FR" sz="2800" dirty="0" err="1" smtClean="0"/>
              <a:t>duct</a:t>
            </a:r>
            <a:endParaRPr lang="fr-FR" sz="2800" dirty="0" smtClean="0"/>
          </a:p>
          <a:p>
            <a:r>
              <a:rPr lang="fr-FR" sz="2800" dirty="0" smtClean="0"/>
              <a:t>				+</a:t>
            </a:r>
            <a:endParaRPr lang="fr-FR" sz="2800" dirty="0"/>
          </a:p>
          <a:p>
            <a:r>
              <a:rPr lang="fr-FR" sz="2800" dirty="0" err="1" smtClean="0"/>
              <a:t>Moderate</a:t>
            </a:r>
            <a:r>
              <a:rPr lang="fr-FR" sz="2800" dirty="0" smtClean="0"/>
              <a:t> spatial </a:t>
            </a:r>
            <a:r>
              <a:rPr lang="fr-FR" sz="2800" dirty="0" err="1" smtClean="0"/>
              <a:t>resolution</a:t>
            </a:r>
            <a:r>
              <a:rPr lang="fr-FR" sz="2800" dirty="0" smtClean="0"/>
              <a:t> &gt;&gt; </a:t>
            </a:r>
            <a:r>
              <a:rPr lang="fr-FR" sz="2800" dirty="0" err="1" smtClean="0"/>
              <a:t>Surrounding</a:t>
            </a:r>
            <a:r>
              <a:rPr lang="fr-FR" sz="2800" dirty="0" smtClean="0"/>
              <a:t> </a:t>
            </a:r>
            <a:r>
              <a:rPr lang="fr-FR" sz="2800" dirty="0" err="1" smtClean="0"/>
              <a:t>anatomy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2411760" y="6444044"/>
            <a:ext cx="429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Basics Of </a:t>
            </a:r>
            <a:r>
              <a:rPr lang="en-US" dirty="0" err="1"/>
              <a:t>MRI:How</a:t>
            </a:r>
            <a:r>
              <a:rPr lang="en-US" dirty="0"/>
              <a:t> I Do It  AFIIM -ISRA 2016</a:t>
            </a:r>
            <a:endParaRPr lang="fr-BE" dirty="0"/>
          </a:p>
        </p:txBody>
      </p:sp>
      <p:pic>
        <p:nvPicPr>
          <p:cNvPr id="4" name="Image 3" descr="empreinte vasculair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22117" r="20470" b="11129"/>
          <a:stretch/>
        </p:blipFill>
        <p:spPr>
          <a:xfrm>
            <a:off x="1115616" y="3933056"/>
            <a:ext cx="2883977" cy="2304256"/>
          </a:xfrm>
          <a:prstGeom prst="rect">
            <a:avLst/>
          </a:prstGeom>
        </p:spPr>
      </p:pic>
      <p:pic>
        <p:nvPicPr>
          <p:cNvPr id="5" name="Image 4" descr="empreinte vasculaire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19910" r="13759" b="15915"/>
          <a:stretch/>
        </p:blipFill>
        <p:spPr>
          <a:xfrm>
            <a:off x="4283968" y="3933056"/>
            <a:ext cx="3125384" cy="2313682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1619672" y="429309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076056" y="414908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2149</Words>
  <Application>Microsoft Macintosh PowerPoint</Application>
  <PresentationFormat>Présentation à l'écran (4:3)</PresentationFormat>
  <Paragraphs>595</Paragraphs>
  <Slides>37</Slides>
  <Notes>33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Thème Office</vt:lpstr>
      <vt:lpstr>Document</vt:lpstr>
      <vt:lpstr>MR of Pancreas and biliary Imaging : How I do it? :</vt:lpstr>
      <vt:lpstr>Why ?</vt:lpstr>
      <vt:lpstr>Why ?</vt:lpstr>
      <vt:lpstr>Présentation PowerPoint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Pancreas MRI: radial MRCP  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  <vt:lpstr>Why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1</dc:title>
  <dc:creator>utilisateur</dc:creator>
  <cp:lastModifiedBy>Isabelle Boulay Coletta</cp:lastModifiedBy>
  <cp:revision>215</cp:revision>
  <dcterms:modified xsi:type="dcterms:W3CDTF">2016-05-18T21:48:51Z</dcterms:modified>
</cp:coreProperties>
</file>